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2" r:id="rId5"/>
    <p:sldId id="270" r:id="rId6"/>
    <p:sldId id="271" r:id="rId7"/>
    <p:sldId id="261" r:id="rId8"/>
    <p:sldId id="259" r:id="rId9"/>
    <p:sldId id="264" r:id="rId10"/>
    <p:sldId id="273" r:id="rId11"/>
    <p:sldId id="267" r:id="rId12"/>
    <p:sldId id="268" r:id="rId13"/>
    <p:sldId id="260" r:id="rId14"/>
    <p:sldId id="262" r:id="rId15"/>
    <p:sldId id="263"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9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5D96C-B277-B9F1-C935-4DC485F3DFA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7D55347-D9C6-42C0-793A-84933F8DC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E87D3CB-FE6B-D226-D427-3E4900CD507C}"/>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6026F9A6-8897-04CB-0D26-B4BF2C08F4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FC7DCA-2DFA-63C1-87B9-646BDA304982}"/>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3523511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ED4C9-00A5-11C0-6722-9F1CA13FE25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13D9834-5DF1-D473-ED24-F512967AA86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E568FA-0A42-4370-1847-482715CFD4C1}"/>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42432E4B-12AC-EDA1-395D-6929CE2CF3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DE3D09-E1DD-9A1D-D0D8-F94E6BB15F87}"/>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2972998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B40CD2E-43E8-9F3B-6B75-AFE5EEAC865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680188C-7F6E-65FA-4DAF-80C2A8E2B5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30F584-862B-F43D-938C-A79B466E3F80}"/>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7832E20F-E903-972C-E44D-B52066C94E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9A01D3-7BEE-1778-E2E0-F57CDCFD0427}"/>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271436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60D2-0FFE-7291-F167-5D9FD8FD31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4F3DD90-8A23-8915-685F-B2129FAE1B6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02F115-C4ED-04D2-7074-BF7FEF2A58DE}"/>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BC3386F4-AFEF-13AA-F3B0-25B1058351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23688C-5811-9E4C-B5E7-6BAEB2DA0B32}"/>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27380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51E9D3-2341-8FE5-2601-171B87CB18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225162E-81A3-2581-16F3-89AD6A24BE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D385B69-9842-1D13-F1C5-321F0923EDB7}"/>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7AFB8FCF-E8E9-98E7-6F08-D2D9892FC1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ADFEAC-15B8-5E51-61DB-D34161FDA448}"/>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341500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950FB-7212-17F6-21E0-79FFB2029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B0A4999-763A-C134-1FE4-224B2C3E6A2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CE8CA5F-CD77-BDA5-5733-810E322B493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8B22422-CCF1-41D3-EE94-B385832A9F61}"/>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6" name="Espace réservé du pied de page 5">
            <a:extLst>
              <a:ext uri="{FF2B5EF4-FFF2-40B4-BE49-F238E27FC236}">
                <a16:creationId xmlns:a16="http://schemas.microsoft.com/office/drawing/2014/main" id="{41C20227-10B1-6AC6-37A3-7EEE0CF9847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2B9E5A-0FC5-59C2-E3A7-A65BCBFA1982}"/>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344565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401AA-5DEE-F57D-1D77-3F4CE7E1DF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28CB03E-30B1-144C-5A61-B3ED1743B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C1A91FF-0EBB-F05C-0DF3-EE62B4EB2CF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C8AE704-1424-556C-6C9C-98203B29A3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D934A94-2362-5DEB-F9FD-606BD0F61C4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9E85A68-8D2C-DB44-1165-4A7C5D18AB39}"/>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8" name="Espace réservé du pied de page 7">
            <a:extLst>
              <a:ext uri="{FF2B5EF4-FFF2-40B4-BE49-F238E27FC236}">
                <a16:creationId xmlns:a16="http://schemas.microsoft.com/office/drawing/2014/main" id="{705E7C02-3991-7A32-2C24-94DC819F72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979CC82-CA3B-19F3-0E7B-30B1CE5E01AD}"/>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357818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9AC6BA-342E-181E-1E8E-29F5933A100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E5EA0A4-7562-ADF5-8379-C3F9776285B3}"/>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4" name="Espace réservé du pied de page 3">
            <a:extLst>
              <a:ext uri="{FF2B5EF4-FFF2-40B4-BE49-F238E27FC236}">
                <a16:creationId xmlns:a16="http://schemas.microsoft.com/office/drawing/2014/main" id="{5C840823-A915-32FB-ACA4-6384BC37464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1B2DAB-5BF9-4C24-62FC-E1F3B5165C5A}"/>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400054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39ABD9-BFAA-A17A-D3A0-6C4461AF5317}"/>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3" name="Espace réservé du pied de page 2">
            <a:extLst>
              <a:ext uri="{FF2B5EF4-FFF2-40B4-BE49-F238E27FC236}">
                <a16:creationId xmlns:a16="http://schemas.microsoft.com/office/drawing/2014/main" id="{0316E5ED-2675-3120-08D0-DD8940A7976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D7828D5-3513-2B77-7F5F-D5C2A1C0D175}"/>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119210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9A1939-58DF-9E72-34EF-60DCB3E4BC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206BA1F-5DA7-D24D-1C9A-B6EF9238E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D33C6C3-486C-FED0-5C17-1D4E0DBEF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D70038-28F3-2549-A710-D02CDA1E8788}"/>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6" name="Espace réservé du pied de page 5">
            <a:extLst>
              <a:ext uri="{FF2B5EF4-FFF2-40B4-BE49-F238E27FC236}">
                <a16:creationId xmlns:a16="http://schemas.microsoft.com/office/drawing/2014/main" id="{3EA03456-4CDC-DE55-D9B0-254DFB04E9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F5BD53-E01F-3AED-9C68-E3A76EBBCA81}"/>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31293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9B5189-F4E4-591B-4F57-1BBE4F3803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0F7CF8D-9A58-B42D-57B6-9D16FD60B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68EFD5-920E-5746-9ACC-641FDB418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00637A-7BF4-432E-A0A0-A829C266DAB6}"/>
              </a:ext>
            </a:extLst>
          </p:cNvPr>
          <p:cNvSpPr>
            <a:spLocks noGrp="1"/>
          </p:cNvSpPr>
          <p:nvPr>
            <p:ph type="dt" sz="half" idx="10"/>
          </p:nvPr>
        </p:nvSpPr>
        <p:spPr/>
        <p:txBody>
          <a:bodyPr/>
          <a:lstStyle/>
          <a:p>
            <a:fld id="{7ADED3C4-9672-4ABB-BF42-6EECDFF4B7FC}" type="datetimeFigureOut">
              <a:rPr lang="fr-FR" smtClean="0"/>
              <a:t>27/09/2023</a:t>
            </a:fld>
            <a:endParaRPr lang="fr-FR"/>
          </a:p>
        </p:txBody>
      </p:sp>
      <p:sp>
        <p:nvSpPr>
          <p:cNvPr id="6" name="Espace réservé du pied de page 5">
            <a:extLst>
              <a:ext uri="{FF2B5EF4-FFF2-40B4-BE49-F238E27FC236}">
                <a16:creationId xmlns:a16="http://schemas.microsoft.com/office/drawing/2014/main" id="{15D169FB-979B-12EF-C64E-2058287C16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5E01973-9E4A-78C4-D5B0-77DCB069C34A}"/>
              </a:ext>
            </a:extLst>
          </p:cNvPr>
          <p:cNvSpPr>
            <a:spLocks noGrp="1"/>
          </p:cNvSpPr>
          <p:nvPr>
            <p:ph type="sldNum" sz="quarter" idx="12"/>
          </p:nvPr>
        </p:nvSpPr>
        <p:spPr/>
        <p:txBody>
          <a:bodyPr/>
          <a:lstStyle/>
          <a:p>
            <a:fld id="{0FBFD82D-EF24-482B-8FE6-9AE42A035A8F}" type="slidenum">
              <a:rPr lang="fr-FR" smtClean="0"/>
              <a:t>‹N°›</a:t>
            </a:fld>
            <a:endParaRPr lang="fr-FR"/>
          </a:p>
        </p:txBody>
      </p:sp>
    </p:spTree>
    <p:extLst>
      <p:ext uri="{BB962C8B-B14F-4D97-AF65-F5344CB8AC3E}">
        <p14:creationId xmlns:p14="http://schemas.microsoft.com/office/powerpoint/2010/main" val="277083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FD1ED7-22B5-6E92-CE3F-72C5E42E2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CBC8BD1-E745-D8F3-2969-90C7A2570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649C97-8600-FAC7-1F16-13CE9A460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ED3C4-9672-4ABB-BF42-6EECDFF4B7FC}" type="datetimeFigureOut">
              <a:rPr lang="fr-FR" smtClean="0"/>
              <a:t>27/09/2023</a:t>
            </a:fld>
            <a:endParaRPr lang="fr-FR"/>
          </a:p>
        </p:txBody>
      </p:sp>
      <p:sp>
        <p:nvSpPr>
          <p:cNvPr id="5" name="Espace réservé du pied de page 4">
            <a:extLst>
              <a:ext uri="{FF2B5EF4-FFF2-40B4-BE49-F238E27FC236}">
                <a16:creationId xmlns:a16="http://schemas.microsoft.com/office/drawing/2014/main" id="{E11DE3EA-4740-450F-D05A-73C3A2BF2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ECFD41D-2F6F-79B9-014C-6586B1522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FD82D-EF24-482B-8FE6-9AE42A035A8F}" type="slidenum">
              <a:rPr lang="fr-FR" smtClean="0"/>
              <a:t>‹N°›</a:t>
            </a:fld>
            <a:endParaRPr lang="fr-FR"/>
          </a:p>
        </p:txBody>
      </p:sp>
    </p:spTree>
    <p:extLst>
      <p:ext uri="{BB962C8B-B14F-4D97-AF65-F5344CB8AC3E}">
        <p14:creationId xmlns:p14="http://schemas.microsoft.com/office/powerpoint/2010/main" val="1770337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jp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jp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1.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65895F-09EE-F3F8-4DCE-75ACC7085C63}"/>
              </a:ext>
            </a:extLst>
          </p:cNvPr>
          <p:cNvSpPr txBox="1"/>
          <p:nvPr/>
        </p:nvSpPr>
        <p:spPr>
          <a:xfrm flipH="1">
            <a:off x="1130058" y="6119336"/>
            <a:ext cx="9799609" cy="769441"/>
          </a:xfrm>
          <a:prstGeom prst="rect">
            <a:avLst/>
          </a:prstGeom>
          <a:noFill/>
        </p:spPr>
        <p:txBody>
          <a:bodyPr wrap="square" rtlCol="0">
            <a:spAutoFit/>
          </a:bodyPr>
          <a:lstStyle/>
          <a:p>
            <a:pPr algn="ctr"/>
            <a:r>
              <a:rPr lang="de-DE" sz="1100" b="1" dirty="0">
                <a:cs typeface="Calibri"/>
              </a:rPr>
              <a:t>SARL TERRASSEMENT ET TRADITIONS</a:t>
            </a:r>
            <a:endParaRPr lang="fr-FR" sz="1100" b="1" dirty="0">
              <a:cs typeface="Calibri"/>
            </a:endParaRPr>
          </a:p>
          <a:p>
            <a:pPr algn="ctr"/>
            <a:r>
              <a:rPr lang="de-DE" sz="1100" b="1" dirty="0">
                <a:cs typeface="Calibri"/>
              </a:rPr>
              <a:t>Société à </a:t>
            </a:r>
            <a:r>
              <a:rPr lang="fr-FR" sz="1100" b="1" dirty="0">
                <a:cs typeface="Calibri"/>
              </a:rPr>
              <a:t>Responsabilité</a:t>
            </a:r>
            <a:r>
              <a:rPr lang="de-DE" sz="1100" b="1" dirty="0">
                <a:cs typeface="Calibri"/>
              </a:rPr>
              <a:t> </a:t>
            </a:r>
            <a:r>
              <a:rPr lang="fr-FR" sz="1100" b="1" dirty="0">
                <a:cs typeface="Calibri"/>
              </a:rPr>
              <a:t>Limité</a:t>
            </a:r>
            <a:r>
              <a:rPr lang="de-DE" sz="1100" b="1" dirty="0">
                <a:cs typeface="Calibri"/>
              </a:rPr>
              <a:t> au Capital de 150 000 €</a:t>
            </a:r>
            <a:endParaRPr lang="fr-FR" sz="1100" b="1" dirty="0">
              <a:cs typeface="Calibri"/>
            </a:endParaRPr>
          </a:p>
          <a:p>
            <a:pPr algn="ctr"/>
            <a:r>
              <a:rPr lang="fr-FR" sz="1100" b="1" dirty="0">
                <a:cs typeface="Calibri"/>
              </a:rPr>
              <a:t>Siège social : 735 Rue du Lieutenant Parayre - 13290 Aix-En Provence</a:t>
            </a:r>
          </a:p>
          <a:p>
            <a:pPr algn="ctr"/>
            <a:r>
              <a:rPr lang="fr-FR" sz="1100" b="1" dirty="0">
                <a:cs typeface="Calibri"/>
              </a:rPr>
              <a:t>Décennale chez Pro BTP</a:t>
            </a:r>
            <a:endParaRPr lang="fr-FR" sz="1100" dirty="0"/>
          </a:p>
        </p:txBody>
      </p:sp>
      <p:pic>
        <p:nvPicPr>
          <p:cNvPr id="2" name="Image 1">
            <a:extLst>
              <a:ext uri="{FF2B5EF4-FFF2-40B4-BE49-F238E27FC236}">
                <a16:creationId xmlns:a16="http://schemas.microsoft.com/office/drawing/2014/main" id="{81705EEE-97BB-FE8A-1906-6CCAE4E9C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13" y="0"/>
            <a:ext cx="11878574" cy="6035861"/>
          </a:xfrm>
          <a:prstGeom prst="rect">
            <a:avLst/>
          </a:prstGeom>
          <a:solidFill>
            <a:srgbClr val="91C63D"/>
          </a:solidFill>
        </p:spPr>
      </p:pic>
    </p:spTree>
    <p:extLst>
      <p:ext uri="{BB962C8B-B14F-4D97-AF65-F5344CB8AC3E}">
        <p14:creationId xmlns:p14="http://schemas.microsoft.com/office/powerpoint/2010/main" val="325456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terrain, extérieur, ciel, arbre&#10;&#10;Description générée automatiquement">
            <a:extLst>
              <a:ext uri="{FF2B5EF4-FFF2-40B4-BE49-F238E27FC236}">
                <a16:creationId xmlns:a16="http://schemas.microsoft.com/office/drawing/2014/main" id="{29E2DC8D-81F2-3654-E6B2-647BAB48C467}"/>
              </a:ext>
            </a:extLst>
          </p:cNvPr>
          <p:cNvPicPr>
            <a:picLocks noChangeAspect="1"/>
          </p:cNvPicPr>
          <p:nvPr/>
        </p:nvPicPr>
        <p:blipFill rotWithShape="1">
          <a:blip r:embed="rId2">
            <a:extLst>
              <a:ext uri="{28A0092B-C50C-407E-A947-70E740481C1C}">
                <a14:useLocalDpi xmlns:a14="http://schemas.microsoft.com/office/drawing/2010/main" val="0"/>
              </a:ext>
            </a:extLst>
          </a:blip>
          <a:srcRect r="-2" b="22307"/>
          <a:stretch/>
        </p:blipFill>
        <p:spPr>
          <a:xfrm>
            <a:off x="321628" y="1463511"/>
            <a:ext cx="3794760" cy="3930978"/>
          </a:xfrm>
          <a:prstGeom prst="rect">
            <a:avLst/>
          </a:prstGeom>
        </p:spPr>
      </p:pic>
      <p:pic>
        <p:nvPicPr>
          <p:cNvPr id="10" name="Image 9" descr="Une image contenant herbe, extérieur, arbre, ciel&#10;&#10;Description générée automatiquement">
            <a:extLst>
              <a:ext uri="{FF2B5EF4-FFF2-40B4-BE49-F238E27FC236}">
                <a16:creationId xmlns:a16="http://schemas.microsoft.com/office/drawing/2014/main" id="{F7D20745-C19C-1B6E-1BBC-8531EE637085}"/>
              </a:ext>
            </a:extLst>
          </p:cNvPr>
          <p:cNvPicPr>
            <a:picLocks noChangeAspect="1"/>
          </p:cNvPicPr>
          <p:nvPr/>
        </p:nvPicPr>
        <p:blipFill rotWithShape="1">
          <a:blip r:embed="rId3">
            <a:extLst>
              <a:ext uri="{28A0092B-C50C-407E-A947-70E740481C1C}">
                <a14:useLocalDpi xmlns:a14="http://schemas.microsoft.com/office/drawing/2010/main" val="0"/>
              </a:ext>
            </a:extLst>
          </a:blip>
          <a:srcRect r="-2" b="22307"/>
          <a:stretch/>
        </p:blipFill>
        <p:spPr>
          <a:xfrm>
            <a:off x="4280854" y="1463511"/>
            <a:ext cx="3794760" cy="3930978"/>
          </a:xfrm>
          <a:prstGeom prst="rect">
            <a:avLst/>
          </a:prstGeom>
        </p:spPr>
      </p:pic>
      <p:pic>
        <p:nvPicPr>
          <p:cNvPr id="8" name="Image 7" descr="Une image contenant arbre, extérieur, ciel, herbe&#10;&#10;Description générée automatiquement">
            <a:extLst>
              <a:ext uri="{FF2B5EF4-FFF2-40B4-BE49-F238E27FC236}">
                <a16:creationId xmlns:a16="http://schemas.microsoft.com/office/drawing/2014/main" id="{5734B47D-73FF-931E-7444-33A8789D2E73}"/>
              </a:ext>
            </a:extLst>
          </p:cNvPr>
          <p:cNvPicPr>
            <a:picLocks noChangeAspect="1"/>
          </p:cNvPicPr>
          <p:nvPr/>
        </p:nvPicPr>
        <p:blipFill rotWithShape="1">
          <a:blip r:embed="rId4">
            <a:extLst>
              <a:ext uri="{28A0092B-C50C-407E-A947-70E740481C1C}">
                <a14:useLocalDpi xmlns:a14="http://schemas.microsoft.com/office/drawing/2010/main" val="0"/>
              </a:ext>
            </a:extLst>
          </a:blip>
          <a:srcRect l="16535" r="11062" b="-2"/>
          <a:stretch/>
        </p:blipFill>
        <p:spPr>
          <a:xfrm>
            <a:off x="8240080" y="1463511"/>
            <a:ext cx="3794760" cy="3930978"/>
          </a:xfrm>
          <a:prstGeom prst="rect">
            <a:avLst/>
          </a:prstGeom>
        </p:spPr>
      </p:pic>
      <p:cxnSp>
        <p:nvCxnSpPr>
          <p:cNvPr id="15" name="Straight Connector 1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0804C"/>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981BC7D1-44D9-3C17-ACDF-43CBCE69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06" y="5821692"/>
            <a:ext cx="1914139" cy="972632"/>
          </a:xfrm>
          <a:prstGeom prst="rect">
            <a:avLst/>
          </a:prstGeom>
          <a:solidFill>
            <a:srgbClr val="91C63D"/>
          </a:solidFill>
        </p:spPr>
      </p:pic>
      <p:sp>
        <p:nvSpPr>
          <p:cNvPr id="3" name="ZoneTexte 2">
            <a:extLst>
              <a:ext uri="{FF2B5EF4-FFF2-40B4-BE49-F238E27FC236}">
                <a16:creationId xmlns:a16="http://schemas.microsoft.com/office/drawing/2014/main" id="{02BD0010-CE3E-1C3F-B9B8-418F425BB5BC}"/>
              </a:ext>
            </a:extLst>
          </p:cNvPr>
          <p:cNvSpPr txBox="1"/>
          <p:nvPr/>
        </p:nvSpPr>
        <p:spPr>
          <a:xfrm>
            <a:off x="390766" y="475073"/>
            <a:ext cx="5768595" cy="369332"/>
          </a:xfrm>
          <a:prstGeom prst="rect">
            <a:avLst/>
          </a:prstGeom>
          <a:noFill/>
        </p:spPr>
        <p:txBody>
          <a:bodyPr wrap="square" rtlCol="0">
            <a:spAutoFit/>
          </a:bodyPr>
          <a:lstStyle/>
          <a:p>
            <a:r>
              <a:rPr lang="fr-FR" b="1" dirty="0">
                <a:solidFill>
                  <a:srgbClr val="92D050"/>
                </a:solidFill>
              </a:rPr>
              <a:t>Les enrobées</a:t>
            </a:r>
          </a:p>
        </p:txBody>
      </p:sp>
    </p:spTree>
    <p:extLst>
      <p:ext uri="{BB962C8B-B14F-4D97-AF65-F5344CB8AC3E}">
        <p14:creationId xmlns:p14="http://schemas.microsoft.com/office/powerpoint/2010/main" val="343234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descr="Une image contenant extérieur, route, saleté&#10;&#10;Description générée automatiquement">
            <a:extLst>
              <a:ext uri="{FF2B5EF4-FFF2-40B4-BE49-F238E27FC236}">
                <a16:creationId xmlns:a16="http://schemas.microsoft.com/office/drawing/2014/main" id="{D27D8E1B-2B6F-76DF-5AF8-A0AB0DB7DA0B}"/>
              </a:ext>
            </a:extLst>
          </p:cNvPr>
          <p:cNvPicPr>
            <a:picLocks noChangeAspect="1"/>
          </p:cNvPicPr>
          <p:nvPr/>
        </p:nvPicPr>
        <p:blipFill rotWithShape="1">
          <a:blip r:embed="rId2">
            <a:extLst>
              <a:ext uri="{28A0092B-C50C-407E-A947-70E740481C1C}">
                <a14:useLocalDpi xmlns:a14="http://schemas.microsoft.com/office/drawing/2010/main" val="0"/>
              </a:ext>
            </a:extLst>
          </a:blip>
          <a:srcRect r="18424" b="-3"/>
          <a:stretch/>
        </p:blipFill>
        <p:spPr>
          <a:xfrm>
            <a:off x="6453169" y="1057694"/>
            <a:ext cx="2865226" cy="4683228"/>
          </a:xfrm>
          <a:prstGeom prst="rect">
            <a:avLst/>
          </a:prstGeom>
        </p:spPr>
      </p:pic>
      <p:sp>
        <p:nvSpPr>
          <p:cNvPr id="17" name="ZoneTexte 16">
            <a:extLst>
              <a:ext uri="{FF2B5EF4-FFF2-40B4-BE49-F238E27FC236}">
                <a16:creationId xmlns:a16="http://schemas.microsoft.com/office/drawing/2014/main" id="{FB64D7AF-5606-4F86-22D0-83422EC38017}"/>
              </a:ext>
            </a:extLst>
          </p:cNvPr>
          <p:cNvSpPr txBox="1"/>
          <p:nvPr/>
        </p:nvSpPr>
        <p:spPr>
          <a:xfrm>
            <a:off x="390766" y="475073"/>
            <a:ext cx="5768595" cy="369332"/>
          </a:xfrm>
          <a:prstGeom prst="rect">
            <a:avLst/>
          </a:prstGeom>
          <a:noFill/>
        </p:spPr>
        <p:txBody>
          <a:bodyPr wrap="square" rtlCol="0">
            <a:spAutoFit/>
          </a:bodyPr>
          <a:lstStyle/>
          <a:p>
            <a:r>
              <a:rPr lang="fr-FR" b="1" dirty="0">
                <a:solidFill>
                  <a:srgbClr val="92D050"/>
                </a:solidFill>
              </a:rPr>
              <a:t>Les terrassements</a:t>
            </a:r>
          </a:p>
        </p:txBody>
      </p:sp>
      <p:pic>
        <p:nvPicPr>
          <p:cNvPr id="19" name="Image 18" descr="Une image contenant terrain, extérieur, bâtiment, matériau de construction&#10;&#10;Description générée automatiquement">
            <a:extLst>
              <a:ext uri="{FF2B5EF4-FFF2-40B4-BE49-F238E27FC236}">
                <a16:creationId xmlns:a16="http://schemas.microsoft.com/office/drawing/2014/main" id="{5D52A227-479C-1260-1BCA-80E2C583D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35" y="1057694"/>
            <a:ext cx="6244305" cy="4683229"/>
          </a:xfrm>
          <a:prstGeom prst="rect">
            <a:avLst/>
          </a:prstGeom>
        </p:spPr>
      </p:pic>
      <p:pic>
        <p:nvPicPr>
          <p:cNvPr id="22" name="Image 21" descr="Une image contenant arbre, extérieur, roche, pierre&#10;&#10;Description générée automatiquement">
            <a:extLst>
              <a:ext uri="{FF2B5EF4-FFF2-40B4-BE49-F238E27FC236}">
                <a16:creationId xmlns:a16="http://schemas.microsoft.com/office/drawing/2014/main" id="{A1C52657-5452-571B-0D17-4AEF5DCFA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774" y="1057693"/>
            <a:ext cx="2865226" cy="4683228"/>
          </a:xfrm>
          <a:prstGeom prst="rect">
            <a:avLst/>
          </a:prstGeom>
        </p:spPr>
      </p:pic>
      <p:pic>
        <p:nvPicPr>
          <p:cNvPr id="2" name="Image 1">
            <a:extLst>
              <a:ext uri="{FF2B5EF4-FFF2-40B4-BE49-F238E27FC236}">
                <a16:creationId xmlns:a16="http://schemas.microsoft.com/office/drawing/2014/main" id="{B18C4EBC-826A-1984-79B8-C9CC0A34D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6261" y="0"/>
            <a:ext cx="1914139" cy="972632"/>
          </a:xfrm>
          <a:prstGeom prst="rect">
            <a:avLst/>
          </a:prstGeom>
          <a:solidFill>
            <a:srgbClr val="91C63D"/>
          </a:solidFill>
        </p:spPr>
      </p:pic>
    </p:spTree>
    <p:extLst>
      <p:ext uri="{BB962C8B-B14F-4D97-AF65-F5344CB8AC3E}">
        <p14:creationId xmlns:p14="http://schemas.microsoft.com/office/powerpoint/2010/main" val="92313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819FE17-D7FE-E7B8-62EE-43E89AE2EB8B}"/>
              </a:ext>
            </a:extLst>
          </p:cNvPr>
          <p:cNvSpPr txBox="1"/>
          <p:nvPr/>
        </p:nvSpPr>
        <p:spPr>
          <a:xfrm>
            <a:off x="390766" y="475073"/>
            <a:ext cx="5768595" cy="369332"/>
          </a:xfrm>
          <a:prstGeom prst="rect">
            <a:avLst/>
          </a:prstGeom>
          <a:noFill/>
        </p:spPr>
        <p:txBody>
          <a:bodyPr wrap="square" rtlCol="0">
            <a:spAutoFit/>
          </a:bodyPr>
          <a:lstStyle/>
          <a:p>
            <a:r>
              <a:rPr lang="fr-FR" b="1" dirty="0">
                <a:solidFill>
                  <a:srgbClr val="92D050"/>
                </a:solidFill>
              </a:rPr>
              <a:t>Les VRD</a:t>
            </a:r>
          </a:p>
        </p:txBody>
      </p:sp>
      <p:pic>
        <p:nvPicPr>
          <p:cNvPr id="3" name="Image 2" descr="Une image contenant terrain, extérieur, pierre&#10;&#10;Description générée automatiquement">
            <a:extLst>
              <a:ext uri="{FF2B5EF4-FFF2-40B4-BE49-F238E27FC236}">
                <a16:creationId xmlns:a16="http://schemas.microsoft.com/office/drawing/2014/main" id="{109951D8-0768-4DCB-B2FC-02109E210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688" y="147782"/>
            <a:ext cx="2556164" cy="3408218"/>
          </a:xfrm>
          <a:prstGeom prst="rect">
            <a:avLst/>
          </a:prstGeom>
        </p:spPr>
      </p:pic>
      <p:pic>
        <p:nvPicPr>
          <p:cNvPr id="6" name="Image 5" descr="Une image contenant terrain, extérieur, pierre, sale&#10;&#10;Description générée automatiquement">
            <a:extLst>
              <a:ext uri="{FF2B5EF4-FFF2-40B4-BE49-F238E27FC236}">
                <a16:creationId xmlns:a16="http://schemas.microsoft.com/office/drawing/2014/main" id="{F784C60B-59E6-ADEC-465B-691C9587F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863" y="1616072"/>
            <a:ext cx="2835564" cy="3780752"/>
          </a:xfrm>
          <a:prstGeom prst="rect">
            <a:avLst/>
          </a:prstGeom>
        </p:spPr>
      </p:pic>
      <p:pic>
        <p:nvPicPr>
          <p:cNvPr id="8" name="Image 7" descr="Une image contenant terrain, vert&#10;&#10;Description générée automatiquement">
            <a:extLst>
              <a:ext uri="{FF2B5EF4-FFF2-40B4-BE49-F238E27FC236}">
                <a16:creationId xmlns:a16="http://schemas.microsoft.com/office/drawing/2014/main" id="{2C6C88A9-4027-0041-9A83-DDCF33ED8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49" y="3621564"/>
            <a:ext cx="3960963" cy="2970722"/>
          </a:xfrm>
          <a:prstGeom prst="rect">
            <a:avLst/>
          </a:prstGeom>
        </p:spPr>
      </p:pic>
      <p:pic>
        <p:nvPicPr>
          <p:cNvPr id="10" name="Image 9">
            <a:extLst>
              <a:ext uri="{FF2B5EF4-FFF2-40B4-BE49-F238E27FC236}">
                <a16:creationId xmlns:a16="http://schemas.microsoft.com/office/drawing/2014/main" id="{299064E6-6F08-20D1-20C9-E66540F7E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520" y="3557571"/>
            <a:ext cx="2398210" cy="3197613"/>
          </a:xfrm>
          <a:prstGeom prst="rect">
            <a:avLst/>
          </a:prstGeom>
        </p:spPr>
      </p:pic>
      <p:pic>
        <p:nvPicPr>
          <p:cNvPr id="12" name="Image 11" descr="Une image contenant extérieur, terrain, transport&#10;&#10;Description générée automatiquement">
            <a:extLst>
              <a:ext uri="{FF2B5EF4-FFF2-40B4-BE49-F238E27FC236}">
                <a16:creationId xmlns:a16="http://schemas.microsoft.com/office/drawing/2014/main" id="{2F8F7976-12C5-2DBD-254F-D4C086A5E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2520" y="275413"/>
            <a:ext cx="2365190" cy="3153587"/>
          </a:xfrm>
          <a:prstGeom prst="rect">
            <a:avLst/>
          </a:prstGeom>
        </p:spPr>
      </p:pic>
      <p:pic>
        <p:nvPicPr>
          <p:cNvPr id="14" name="Image 13" descr="Une image contenant arbre, terrain, extérieur&#10;&#10;Description générée automatiquement">
            <a:extLst>
              <a:ext uri="{FF2B5EF4-FFF2-40B4-BE49-F238E27FC236}">
                <a16:creationId xmlns:a16="http://schemas.microsoft.com/office/drawing/2014/main" id="{E5D0F17F-7EBE-7BB9-1D72-F0E442583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8369" y="3672684"/>
            <a:ext cx="2222612" cy="2963483"/>
          </a:xfrm>
          <a:prstGeom prst="rect">
            <a:avLst/>
          </a:prstGeom>
        </p:spPr>
      </p:pic>
      <p:pic>
        <p:nvPicPr>
          <p:cNvPr id="16" name="Image 15" descr="Une image contenant terrain, extérieur, pierre, balai&#10;&#10;Description générée automatiquement">
            <a:extLst>
              <a:ext uri="{FF2B5EF4-FFF2-40B4-BE49-F238E27FC236}">
                <a16:creationId xmlns:a16="http://schemas.microsoft.com/office/drawing/2014/main" id="{C09C00EE-D5C3-6350-3DFB-15435776F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6189" y="371379"/>
            <a:ext cx="2220768" cy="2961024"/>
          </a:xfrm>
          <a:prstGeom prst="rect">
            <a:avLst/>
          </a:prstGeom>
        </p:spPr>
      </p:pic>
    </p:spTree>
    <p:extLst>
      <p:ext uri="{BB962C8B-B14F-4D97-AF65-F5344CB8AC3E}">
        <p14:creationId xmlns:p14="http://schemas.microsoft.com/office/powerpoint/2010/main" val="852925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B4B973-FAD4-F02B-B095-2F3834174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467" y="953209"/>
            <a:ext cx="4491912" cy="4491912"/>
          </a:xfrm>
          <a:prstGeom prst="rect">
            <a:avLst/>
          </a:prstGeom>
        </p:spPr>
      </p:pic>
      <p:pic>
        <p:nvPicPr>
          <p:cNvPr id="6" name="Image 4" descr="Une image contenant texte, carte&#10;&#10;Description générée avec un niveau de confiance très élevé">
            <a:extLst>
              <a:ext uri="{FF2B5EF4-FFF2-40B4-BE49-F238E27FC236}">
                <a16:creationId xmlns:a16="http://schemas.microsoft.com/office/drawing/2014/main" id="{2FACD978-6632-3159-07C6-CF74DAFD1B38}"/>
              </a:ext>
            </a:extLst>
          </p:cNvPr>
          <p:cNvPicPr>
            <a:picLocks noChangeAspect="1"/>
          </p:cNvPicPr>
          <p:nvPr/>
        </p:nvPicPr>
        <p:blipFill>
          <a:blip r:embed="rId3"/>
          <a:stretch>
            <a:fillRect/>
          </a:stretch>
        </p:blipFill>
        <p:spPr>
          <a:xfrm>
            <a:off x="7882807" y="2162152"/>
            <a:ext cx="3819666" cy="2673050"/>
          </a:xfrm>
          <a:prstGeom prst="rect">
            <a:avLst/>
          </a:prstGeom>
        </p:spPr>
      </p:pic>
      <p:sp>
        <p:nvSpPr>
          <p:cNvPr id="7" name="ZoneTexte 6">
            <a:extLst>
              <a:ext uri="{FF2B5EF4-FFF2-40B4-BE49-F238E27FC236}">
                <a16:creationId xmlns:a16="http://schemas.microsoft.com/office/drawing/2014/main" id="{4495C456-570B-F21C-F027-356AADAFC054}"/>
              </a:ext>
            </a:extLst>
          </p:cNvPr>
          <p:cNvSpPr txBox="1"/>
          <p:nvPr/>
        </p:nvSpPr>
        <p:spPr>
          <a:xfrm>
            <a:off x="414067" y="870632"/>
            <a:ext cx="4546121" cy="369332"/>
          </a:xfrm>
          <a:prstGeom prst="rect">
            <a:avLst/>
          </a:prstGeom>
          <a:noFill/>
        </p:spPr>
        <p:txBody>
          <a:bodyPr wrap="square" rtlCol="0">
            <a:spAutoFit/>
          </a:bodyPr>
          <a:lstStyle/>
          <a:p>
            <a:r>
              <a:rPr lang="fr-FR" b="1" dirty="0">
                <a:solidFill>
                  <a:srgbClr val="92D050"/>
                </a:solidFill>
              </a:rPr>
              <a:t>Où intervenons-nous ? </a:t>
            </a:r>
          </a:p>
        </p:txBody>
      </p:sp>
      <p:pic>
        <p:nvPicPr>
          <p:cNvPr id="11" name="Image 10">
            <a:extLst>
              <a:ext uri="{FF2B5EF4-FFF2-40B4-BE49-F238E27FC236}">
                <a16:creationId xmlns:a16="http://schemas.microsoft.com/office/drawing/2014/main" id="{EE73C1FA-4CA5-2E3E-22CB-6F11FCEA7280}"/>
              </a:ext>
            </a:extLst>
          </p:cNvPr>
          <p:cNvPicPr>
            <a:picLocks noChangeAspect="1"/>
          </p:cNvPicPr>
          <p:nvPr/>
        </p:nvPicPr>
        <p:blipFill rotWithShape="1">
          <a:blip r:embed="rId4">
            <a:extLst>
              <a:ext uri="{28A0092B-C50C-407E-A947-70E740481C1C}">
                <a14:useLocalDpi xmlns:a14="http://schemas.microsoft.com/office/drawing/2010/main" val="0"/>
              </a:ext>
            </a:extLst>
          </a:blip>
          <a:srcRect l="28490" t="14424" r="30385" b="30032"/>
          <a:stretch/>
        </p:blipFill>
        <p:spPr>
          <a:xfrm>
            <a:off x="6590581" y="3841130"/>
            <a:ext cx="526211" cy="765375"/>
          </a:xfrm>
          <a:prstGeom prst="rect">
            <a:avLst/>
          </a:prstGeom>
        </p:spPr>
      </p:pic>
      <p:sp>
        <p:nvSpPr>
          <p:cNvPr id="12" name="ZoneTexte 11">
            <a:extLst>
              <a:ext uri="{FF2B5EF4-FFF2-40B4-BE49-F238E27FC236}">
                <a16:creationId xmlns:a16="http://schemas.microsoft.com/office/drawing/2014/main" id="{612B4686-0B7B-2C95-B501-BFDC18AAAA88}"/>
              </a:ext>
            </a:extLst>
          </p:cNvPr>
          <p:cNvSpPr txBox="1"/>
          <p:nvPr/>
        </p:nvSpPr>
        <p:spPr>
          <a:xfrm>
            <a:off x="276046" y="2136338"/>
            <a:ext cx="3122762" cy="2585323"/>
          </a:xfrm>
          <a:prstGeom prst="rect">
            <a:avLst/>
          </a:prstGeom>
          <a:noFill/>
        </p:spPr>
        <p:txBody>
          <a:bodyPr wrap="square" rtlCol="0">
            <a:spAutoFit/>
          </a:bodyPr>
          <a:lstStyle/>
          <a:p>
            <a:r>
              <a:rPr lang="fr-FR" dirty="0"/>
              <a:t>Nous intervenons dans le domaine du public comme du privée, essentiellement dans la région Provence Alpes-Côte d’Azur.</a:t>
            </a:r>
          </a:p>
          <a:p>
            <a:endParaRPr lang="fr-FR" dirty="0"/>
          </a:p>
          <a:p>
            <a:r>
              <a:rPr lang="fr-FR" dirty="0"/>
              <a:t>Mais également dans toutes la France, sous réserve d’acceptation. </a:t>
            </a:r>
          </a:p>
        </p:txBody>
      </p:sp>
      <p:sp>
        <p:nvSpPr>
          <p:cNvPr id="13" name="ZoneTexte 12">
            <a:extLst>
              <a:ext uri="{FF2B5EF4-FFF2-40B4-BE49-F238E27FC236}">
                <a16:creationId xmlns:a16="http://schemas.microsoft.com/office/drawing/2014/main" id="{013D615C-206E-0C36-EA66-C8DA874F9C09}"/>
              </a:ext>
            </a:extLst>
          </p:cNvPr>
          <p:cNvSpPr txBox="1"/>
          <p:nvPr/>
        </p:nvSpPr>
        <p:spPr>
          <a:xfrm>
            <a:off x="0" y="6642556"/>
            <a:ext cx="1058303" cy="215444"/>
          </a:xfrm>
          <a:prstGeom prst="rect">
            <a:avLst/>
          </a:prstGeom>
          <a:noFill/>
        </p:spPr>
        <p:txBody>
          <a:bodyPr wrap="none" rtlCol="0">
            <a:spAutoFit/>
          </a:bodyPr>
          <a:lstStyle/>
          <a:p>
            <a:r>
              <a:rPr lang="fr-FR" sz="800" dirty="0"/>
              <a:t>*Contact obligatoire </a:t>
            </a:r>
          </a:p>
        </p:txBody>
      </p:sp>
      <p:pic>
        <p:nvPicPr>
          <p:cNvPr id="2" name="Image 1">
            <a:extLst>
              <a:ext uri="{FF2B5EF4-FFF2-40B4-BE49-F238E27FC236}">
                <a16:creationId xmlns:a16="http://schemas.microsoft.com/office/drawing/2014/main" id="{29219A03-FC14-52E2-7718-8CAA59586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843" y="82666"/>
            <a:ext cx="1914139" cy="972632"/>
          </a:xfrm>
          <a:prstGeom prst="rect">
            <a:avLst/>
          </a:prstGeom>
          <a:solidFill>
            <a:srgbClr val="91C63D"/>
          </a:solidFill>
        </p:spPr>
      </p:pic>
    </p:spTree>
    <p:extLst>
      <p:ext uri="{BB962C8B-B14F-4D97-AF65-F5344CB8AC3E}">
        <p14:creationId xmlns:p14="http://schemas.microsoft.com/office/powerpoint/2010/main" val="76125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8">
            <a:extLst>
              <a:ext uri="{FF2B5EF4-FFF2-40B4-BE49-F238E27FC236}">
                <a16:creationId xmlns:a16="http://schemas.microsoft.com/office/drawing/2014/main" id="{5866B5AA-145C-594E-D807-6029AA3701C0}"/>
              </a:ext>
            </a:extLst>
          </p:cNvPr>
          <p:cNvPicPr>
            <a:picLocks noChangeAspect="1"/>
          </p:cNvPicPr>
          <p:nvPr/>
        </p:nvPicPr>
        <p:blipFill>
          <a:blip r:embed="rId2"/>
          <a:stretch>
            <a:fillRect/>
          </a:stretch>
        </p:blipFill>
        <p:spPr>
          <a:xfrm>
            <a:off x="1187502" y="1537054"/>
            <a:ext cx="2743200" cy="2743200"/>
          </a:xfrm>
          <a:prstGeom prst="rect">
            <a:avLst/>
          </a:prstGeom>
        </p:spPr>
      </p:pic>
      <p:sp>
        <p:nvSpPr>
          <p:cNvPr id="5" name="ZoneTexte 4">
            <a:extLst>
              <a:ext uri="{FF2B5EF4-FFF2-40B4-BE49-F238E27FC236}">
                <a16:creationId xmlns:a16="http://schemas.microsoft.com/office/drawing/2014/main" id="{F59652AA-0DCF-2DA4-264E-A82668A23B9B}"/>
              </a:ext>
            </a:extLst>
          </p:cNvPr>
          <p:cNvSpPr txBox="1"/>
          <p:nvPr/>
        </p:nvSpPr>
        <p:spPr>
          <a:xfrm>
            <a:off x="4838616" y="2487290"/>
            <a:ext cx="628261" cy="830997"/>
          </a:xfrm>
          <a:prstGeom prst="rect">
            <a:avLst/>
          </a:prstGeom>
          <a:noFill/>
        </p:spPr>
        <p:txBody>
          <a:bodyPr wrap="square" rtlCol="0">
            <a:spAutoFit/>
          </a:bodyPr>
          <a:lstStyle/>
          <a:p>
            <a:r>
              <a:rPr lang="fr-FR" sz="4800" dirty="0"/>
              <a:t>x</a:t>
            </a:r>
          </a:p>
        </p:txBody>
      </p:sp>
      <p:pic>
        <p:nvPicPr>
          <p:cNvPr id="6" name="Image 5">
            <a:extLst>
              <a:ext uri="{FF2B5EF4-FFF2-40B4-BE49-F238E27FC236}">
                <a16:creationId xmlns:a16="http://schemas.microsoft.com/office/drawing/2014/main" id="{13BB2E49-2724-D432-FC5A-0B55F954D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552" y="1916491"/>
            <a:ext cx="3280971" cy="1667160"/>
          </a:xfrm>
          <a:prstGeom prst="rect">
            <a:avLst/>
          </a:prstGeom>
          <a:solidFill>
            <a:srgbClr val="91C63D"/>
          </a:solidFill>
        </p:spPr>
      </p:pic>
      <p:sp>
        <p:nvSpPr>
          <p:cNvPr id="8" name="ZoneTexte 7">
            <a:extLst>
              <a:ext uri="{FF2B5EF4-FFF2-40B4-BE49-F238E27FC236}">
                <a16:creationId xmlns:a16="http://schemas.microsoft.com/office/drawing/2014/main" id="{45F66B7F-6811-1C54-C401-C148243C5AB6}"/>
              </a:ext>
            </a:extLst>
          </p:cNvPr>
          <p:cNvSpPr txBox="1"/>
          <p:nvPr/>
        </p:nvSpPr>
        <p:spPr>
          <a:xfrm>
            <a:off x="851025" y="4577344"/>
            <a:ext cx="10954693" cy="2031325"/>
          </a:xfrm>
          <a:prstGeom prst="rect">
            <a:avLst/>
          </a:prstGeom>
          <a:noFill/>
        </p:spPr>
        <p:txBody>
          <a:bodyPr wrap="square">
            <a:spAutoFit/>
          </a:bodyPr>
          <a:lstStyle/>
          <a:p>
            <a:pPr marL="0" indent="0">
              <a:buNone/>
            </a:pPr>
            <a:r>
              <a:rPr lang="fr-FR" dirty="0">
                <a:cs typeface="Calibri" panose="020F0502020204030204"/>
              </a:rPr>
              <a:t>Nous sommes en partenariat avec l'association Journée Ensemble pour le Handicap qui a pour but d'insérer des personnes à mobilité réduite  dans le milieu sportif, à travers des journées mêlant cohésion, esprits d'équipe, découverte, et festivités.</a:t>
            </a:r>
          </a:p>
          <a:p>
            <a:pPr marL="0" indent="0">
              <a:buNone/>
            </a:pPr>
            <a:endParaRPr lang="fr-FR" dirty="0">
              <a:cs typeface="Calibri" panose="020F0502020204030204"/>
            </a:endParaRPr>
          </a:p>
          <a:p>
            <a:pPr marL="0" indent="0">
              <a:buNone/>
            </a:pPr>
            <a:r>
              <a:rPr lang="fr-FR" dirty="0">
                <a:cs typeface="Calibri" panose="020F0502020204030204"/>
              </a:rPr>
              <a:t> Dans cette même démarche nous avons pris l’initiative d’intégrer dans notre équipe une personne en situation de handicap afin de lui faire découvrir un nouveau métier, de réaliser son rêve à ses côtés de devenir conducteur d’engins. </a:t>
            </a:r>
          </a:p>
        </p:txBody>
      </p:sp>
      <p:sp>
        <p:nvSpPr>
          <p:cNvPr id="3" name="ZoneTexte 2">
            <a:extLst>
              <a:ext uri="{FF2B5EF4-FFF2-40B4-BE49-F238E27FC236}">
                <a16:creationId xmlns:a16="http://schemas.microsoft.com/office/drawing/2014/main" id="{1548A035-4957-E736-FD18-4C1290FD450E}"/>
              </a:ext>
            </a:extLst>
          </p:cNvPr>
          <p:cNvSpPr txBox="1"/>
          <p:nvPr/>
        </p:nvSpPr>
        <p:spPr>
          <a:xfrm>
            <a:off x="414067" y="870632"/>
            <a:ext cx="4546121" cy="369332"/>
          </a:xfrm>
          <a:prstGeom prst="rect">
            <a:avLst/>
          </a:prstGeom>
          <a:noFill/>
        </p:spPr>
        <p:txBody>
          <a:bodyPr wrap="square" rtlCol="0">
            <a:spAutoFit/>
          </a:bodyPr>
          <a:lstStyle/>
          <a:p>
            <a:r>
              <a:rPr lang="fr-FR" b="1" dirty="0">
                <a:solidFill>
                  <a:srgbClr val="92D050"/>
                </a:solidFill>
              </a:rPr>
              <a:t>Notre partenariat</a:t>
            </a:r>
          </a:p>
        </p:txBody>
      </p:sp>
      <p:pic>
        <p:nvPicPr>
          <p:cNvPr id="9" name="Image 8" descr="Une image contenant personne, extérieur, ciel, homme&#10;&#10;Description générée automatiquement">
            <a:extLst>
              <a:ext uri="{FF2B5EF4-FFF2-40B4-BE49-F238E27FC236}">
                <a16:creationId xmlns:a16="http://schemas.microsoft.com/office/drawing/2014/main" id="{33FE33DD-3FF2-111D-E142-610A90987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122" y="870632"/>
            <a:ext cx="2591384" cy="3455179"/>
          </a:xfrm>
          <a:prstGeom prst="rect">
            <a:avLst/>
          </a:prstGeom>
        </p:spPr>
      </p:pic>
    </p:spTree>
    <p:extLst>
      <p:ext uri="{BB962C8B-B14F-4D97-AF65-F5344CB8AC3E}">
        <p14:creationId xmlns:p14="http://schemas.microsoft.com/office/powerpoint/2010/main" val="3260659908"/>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0299B-CE92-C80C-1A56-A2EA0D5714AE}"/>
              </a:ext>
            </a:extLst>
          </p:cNvPr>
          <p:cNvSpPr>
            <a:spLocks noGrp="1"/>
          </p:cNvSpPr>
          <p:nvPr>
            <p:ph type="title"/>
          </p:nvPr>
        </p:nvSpPr>
        <p:spPr>
          <a:xfrm>
            <a:off x="795142" y="479990"/>
            <a:ext cx="3605406" cy="1325563"/>
          </a:xfrm>
        </p:spPr>
        <p:txBody>
          <a:bodyPr>
            <a:normAutofit/>
          </a:bodyPr>
          <a:lstStyle/>
          <a:p>
            <a:pPr algn="r"/>
            <a:r>
              <a:rPr lang="fr-FR" sz="2400">
                <a:solidFill>
                  <a:schemeClr val="bg1"/>
                </a:solidFill>
                <a:latin typeface="Baguet Script" panose="020B0604020202020204" pitchFamily="2" charset="0"/>
              </a:rPr>
              <a:t>Nous contacter</a:t>
            </a:r>
          </a:p>
        </p:txBody>
      </p:sp>
      <p:sp>
        <p:nvSpPr>
          <p:cNvPr id="3" name="Espace réservé du contenu 2">
            <a:extLst>
              <a:ext uri="{FF2B5EF4-FFF2-40B4-BE49-F238E27FC236}">
                <a16:creationId xmlns:a16="http://schemas.microsoft.com/office/drawing/2014/main" id="{549A9833-68EE-0CEA-C221-7449F5357462}"/>
              </a:ext>
            </a:extLst>
          </p:cNvPr>
          <p:cNvSpPr>
            <a:spLocks noGrp="1"/>
          </p:cNvSpPr>
          <p:nvPr>
            <p:ph idx="1"/>
          </p:nvPr>
        </p:nvSpPr>
        <p:spPr>
          <a:xfrm>
            <a:off x="4878783" y="411881"/>
            <a:ext cx="6512265" cy="1461780"/>
          </a:xfrm>
        </p:spPr>
        <p:txBody>
          <a:bodyPr anchor="ctr">
            <a:normAutofit/>
          </a:bodyPr>
          <a:lstStyle/>
          <a:p>
            <a:pPr marL="0" indent="0">
              <a:buNone/>
            </a:pPr>
            <a:r>
              <a:rPr lang="fr-FR" sz="1800" i="1">
                <a:solidFill>
                  <a:schemeClr val="bg1"/>
                </a:solidFill>
              </a:rPr>
              <a:t>Pour toutes demande supplémentaires ou autres n’hésitez pas a nous contacter sur nos différents réseaux sociaux, par mail, ou par téléphone. </a:t>
            </a:r>
          </a:p>
        </p:txBody>
      </p:sp>
      <p:sp>
        <p:nvSpPr>
          <p:cNvPr id="8" name="ZoneTexte 7">
            <a:extLst>
              <a:ext uri="{FF2B5EF4-FFF2-40B4-BE49-F238E27FC236}">
                <a16:creationId xmlns:a16="http://schemas.microsoft.com/office/drawing/2014/main" id="{CDA1C040-A589-836D-B00A-D77DAF1050B0}"/>
              </a:ext>
            </a:extLst>
          </p:cNvPr>
          <p:cNvSpPr txBox="1"/>
          <p:nvPr/>
        </p:nvSpPr>
        <p:spPr>
          <a:xfrm>
            <a:off x="925771" y="6211669"/>
            <a:ext cx="3594708" cy="646331"/>
          </a:xfrm>
          <a:prstGeom prst="rect">
            <a:avLst/>
          </a:prstGeom>
          <a:noFill/>
        </p:spPr>
        <p:txBody>
          <a:bodyPr wrap="square" rtlCol="0">
            <a:spAutoFit/>
          </a:bodyPr>
          <a:lstStyle/>
          <a:p>
            <a:r>
              <a:rPr lang="fr-FR" dirty="0"/>
              <a:t>Téléphone portable : 06 59 35 45 36</a:t>
            </a:r>
          </a:p>
          <a:p>
            <a:r>
              <a:rPr lang="fr-FR" dirty="0"/>
              <a:t>Bureau : 09 87 14 21 01</a:t>
            </a:r>
          </a:p>
        </p:txBody>
      </p:sp>
      <p:sp>
        <p:nvSpPr>
          <p:cNvPr id="11" name="ZoneTexte 10">
            <a:extLst>
              <a:ext uri="{FF2B5EF4-FFF2-40B4-BE49-F238E27FC236}">
                <a16:creationId xmlns:a16="http://schemas.microsoft.com/office/drawing/2014/main" id="{1E062E29-0CD6-5D45-F25B-5AB7CCD7B8E2}"/>
              </a:ext>
            </a:extLst>
          </p:cNvPr>
          <p:cNvSpPr txBox="1"/>
          <p:nvPr/>
        </p:nvSpPr>
        <p:spPr>
          <a:xfrm>
            <a:off x="9311950" y="5716372"/>
            <a:ext cx="3241051" cy="800219"/>
          </a:xfrm>
          <a:prstGeom prst="rect">
            <a:avLst/>
          </a:prstGeom>
          <a:noFill/>
        </p:spPr>
        <p:txBody>
          <a:bodyPr wrap="square" rtlCol="0">
            <a:spAutoFit/>
          </a:bodyPr>
          <a:lstStyle/>
          <a:p>
            <a:r>
              <a:rPr lang="fr-FR" sz="1400" b="1" i="1" dirty="0">
                <a:solidFill>
                  <a:srgbClr val="92D050"/>
                </a:solidFill>
              </a:rPr>
              <a:t>En espérant vous revoir rapidement,</a:t>
            </a:r>
          </a:p>
          <a:p>
            <a:r>
              <a:rPr lang="fr-FR" sz="1400" b="1" i="1" dirty="0">
                <a:solidFill>
                  <a:srgbClr val="92D050"/>
                </a:solidFill>
              </a:rPr>
              <a:t>L’équipe Terrassement et Traditions</a:t>
            </a:r>
          </a:p>
          <a:p>
            <a:r>
              <a:rPr lang="fr-FR" dirty="0"/>
              <a:t> </a:t>
            </a:r>
          </a:p>
        </p:txBody>
      </p:sp>
      <p:sp>
        <p:nvSpPr>
          <p:cNvPr id="4" name="Rectangle 3">
            <a:extLst>
              <a:ext uri="{FF2B5EF4-FFF2-40B4-BE49-F238E27FC236}">
                <a16:creationId xmlns:a16="http://schemas.microsoft.com/office/drawing/2014/main" id="{B72DA71C-0370-E9D8-8B7A-0041EBF3DD8B}"/>
              </a:ext>
            </a:extLst>
          </p:cNvPr>
          <p:cNvSpPr/>
          <p:nvPr/>
        </p:nvSpPr>
        <p:spPr>
          <a:xfrm>
            <a:off x="-1" y="0"/>
            <a:ext cx="12192001" cy="1325563"/>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i="1" dirty="0">
              <a:solidFill>
                <a:schemeClr val="bg1"/>
              </a:solidFill>
            </a:endParaRPr>
          </a:p>
          <a:p>
            <a:pPr algn="r"/>
            <a:r>
              <a:rPr lang="fr-FR" sz="1800" i="1" dirty="0">
                <a:solidFill>
                  <a:schemeClr val="bg1"/>
                </a:solidFill>
              </a:rPr>
              <a:t>Pour toutes demandes n’hésitez pas </a:t>
            </a:r>
            <a:r>
              <a:rPr lang="fr-FR" i="1" dirty="0">
                <a:solidFill>
                  <a:schemeClr val="bg1"/>
                </a:solidFill>
              </a:rPr>
              <a:t>à</a:t>
            </a:r>
            <a:r>
              <a:rPr lang="fr-FR" sz="1800" i="1" dirty="0">
                <a:solidFill>
                  <a:schemeClr val="bg1"/>
                </a:solidFill>
              </a:rPr>
              <a:t> nous</a:t>
            </a:r>
          </a:p>
          <a:p>
            <a:pPr algn="r"/>
            <a:r>
              <a:rPr lang="fr-FR" sz="1800" i="1" dirty="0">
                <a:solidFill>
                  <a:schemeClr val="bg1"/>
                </a:solidFill>
              </a:rPr>
              <a:t> contacter sur nos différents réseaux sociaux, par mail, ou par téléphone. </a:t>
            </a:r>
          </a:p>
          <a:p>
            <a:pPr algn="ctr"/>
            <a:endParaRPr lang="fr-FR" dirty="0"/>
          </a:p>
        </p:txBody>
      </p:sp>
      <p:sp>
        <p:nvSpPr>
          <p:cNvPr id="13" name="ZoneTexte 12">
            <a:extLst>
              <a:ext uri="{FF2B5EF4-FFF2-40B4-BE49-F238E27FC236}">
                <a16:creationId xmlns:a16="http://schemas.microsoft.com/office/drawing/2014/main" id="{A7EACC2B-7CEB-2698-55D5-5BB62A2D7488}"/>
              </a:ext>
            </a:extLst>
          </p:cNvPr>
          <p:cNvSpPr txBox="1"/>
          <p:nvPr/>
        </p:nvSpPr>
        <p:spPr>
          <a:xfrm>
            <a:off x="1380226" y="479990"/>
            <a:ext cx="1683153" cy="369332"/>
          </a:xfrm>
          <a:prstGeom prst="rect">
            <a:avLst/>
          </a:prstGeom>
          <a:noFill/>
        </p:spPr>
        <p:txBody>
          <a:bodyPr wrap="none" rtlCol="0">
            <a:spAutoFit/>
          </a:bodyPr>
          <a:lstStyle/>
          <a:p>
            <a:r>
              <a:rPr lang="fr-FR" b="1" dirty="0">
                <a:solidFill>
                  <a:schemeClr val="bg1"/>
                </a:solidFill>
              </a:rPr>
              <a:t>Nous contacter </a:t>
            </a:r>
          </a:p>
        </p:txBody>
      </p:sp>
      <p:pic>
        <p:nvPicPr>
          <p:cNvPr id="9" name="Image 8">
            <a:extLst>
              <a:ext uri="{FF2B5EF4-FFF2-40B4-BE49-F238E27FC236}">
                <a16:creationId xmlns:a16="http://schemas.microsoft.com/office/drawing/2014/main" id="{7CF294DC-9DB8-4012-8C6D-0B87FAAE41E4}"/>
              </a:ext>
            </a:extLst>
          </p:cNvPr>
          <p:cNvPicPr>
            <a:picLocks noChangeAspect="1"/>
          </p:cNvPicPr>
          <p:nvPr/>
        </p:nvPicPr>
        <p:blipFill>
          <a:blip r:embed="rId2"/>
          <a:stretch>
            <a:fillRect/>
          </a:stretch>
        </p:blipFill>
        <p:spPr>
          <a:xfrm>
            <a:off x="5169002" y="6264470"/>
            <a:ext cx="7022998" cy="554447"/>
          </a:xfrm>
          <a:prstGeom prst="rect">
            <a:avLst/>
          </a:prstGeom>
        </p:spPr>
      </p:pic>
      <p:pic>
        <p:nvPicPr>
          <p:cNvPr id="19" name="Graphique 18" descr="Téléphone avec un remplissage uni">
            <a:extLst>
              <a:ext uri="{FF2B5EF4-FFF2-40B4-BE49-F238E27FC236}">
                <a16:creationId xmlns:a16="http://schemas.microsoft.com/office/drawing/2014/main" id="{1B089F0A-916C-4743-A59C-E482D3E96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570" y="6059391"/>
            <a:ext cx="914400" cy="914400"/>
          </a:xfrm>
          <a:prstGeom prst="rect">
            <a:avLst/>
          </a:prstGeom>
        </p:spPr>
      </p:pic>
      <p:pic>
        <p:nvPicPr>
          <p:cNvPr id="6" name="Image 5">
            <a:extLst>
              <a:ext uri="{FF2B5EF4-FFF2-40B4-BE49-F238E27FC236}">
                <a16:creationId xmlns:a16="http://schemas.microsoft.com/office/drawing/2014/main" id="{C3B7A083-D7FF-30E2-50C6-8944B8C7B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405" y="4743740"/>
            <a:ext cx="1914139" cy="972632"/>
          </a:xfrm>
          <a:prstGeom prst="rect">
            <a:avLst/>
          </a:prstGeom>
          <a:solidFill>
            <a:srgbClr val="91C63D"/>
          </a:solidFill>
        </p:spPr>
      </p:pic>
      <p:pic>
        <p:nvPicPr>
          <p:cNvPr id="10" name="Image 9">
            <a:extLst>
              <a:ext uri="{FF2B5EF4-FFF2-40B4-BE49-F238E27FC236}">
                <a16:creationId xmlns:a16="http://schemas.microsoft.com/office/drawing/2014/main" id="{AA2F388B-F1EB-1E0C-6CD7-B87DFF84A29B}"/>
              </a:ext>
            </a:extLst>
          </p:cNvPr>
          <p:cNvPicPr>
            <a:picLocks noChangeAspect="1"/>
          </p:cNvPicPr>
          <p:nvPr/>
        </p:nvPicPr>
        <p:blipFill>
          <a:blip r:embed="rId6"/>
          <a:stretch>
            <a:fillRect/>
          </a:stretch>
        </p:blipFill>
        <p:spPr>
          <a:xfrm>
            <a:off x="2233073" y="1719024"/>
            <a:ext cx="7725853" cy="3419952"/>
          </a:xfrm>
          <a:prstGeom prst="rect">
            <a:avLst/>
          </a:prstGeom>
        </p:spPr>
      </p:pic>
    </p:spTree>
    <p:extLst>
      <p:ext uri="{BB962C8B-B14F-4D97-AF65-F5344CB8AC3E}">
        <p14:creationId xmlns:p14="http://schemas.microsoft.com/office/powerpoint/2010/main" val="6844573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DEE2A4C-FB79-B22E-A06C-F454825D0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61" y="0"/>
            <a:ext cx="12192000" cy="6857999"/>
          </a:xfrm>
          <a:prstGeom prst="rect">
            <a:avLst/>
          </a:prstGeom>
        </p:spPr>
      </p:pic>
      <p:sp>
        <p:nvSpPr>
          <p:cNvPr id="12" name="ZoneTexte 11">
            <a:extLst>
              <a:ext uri="{FF2B5EF4-FFF2-40B4-BE49-F238E27FC236}">
                <a16:creationId xmlns:a16="http://schemas.microsoft.com/office/drawing/2014/main" id="{532FB93D-6FD4-C484-7E8D-38302CAD13C8}"/>
              </a:ext>
            </a:extLst>
          </p:cNvPr>
          <p:cNvSpPr txBox="1"/>
          <p:nvPr/>
        </p:nvSpPr>
        <p:spPr>
          <a:xfrm>
            <a:off x="362310" y="1173192"/>
            <a:ext cx="4546121" cy="369332"/>
          </a:xfrm>
          <a:prstGeom prst="rect">
            <a:avLst/>
          </a:prstGeom>
          <a:noFill/>
        </p:spPr>
        <p:txBody>
          <a:bodyPr wrap="square" rtlCol="0">
            <a:spAutoFit/>
          </a:bodyPr>
          <a:lstStyle/>
          <a:p>
            <a:r>
              <a:rPr lang="fr-FR" b="1" dirty="0">
                <a:solidFill>
                  <a:srgbClr val="92D050"/>
                </a:solidFill>
              </a:rPr>
              <a:t>Qui sommes-nous ? </a:t>
            </a:r>
          </a:p>
        </p:txBody>
      </p:sp>
      <p:pic>
        <p:nvPicPr>
          <p:cNvPr id="2" name="Image 1">
            <a:extLst>
              <a:ext uri="{FF2B5EF4-FFF2-40B4-BE49-F238E27FC236}">
                <a16:creationId xmlns:a16="http://schemas.microsoft.com/office/drawing/2014/main" id="{21070666-CEB1-8862-B023-5EACE5A73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61" y="100280"/>
            <a:ext cx="1914139" cy="972632"/>
          </a:xfrm>
          <a:prstGeom prst="rect">
            <a:avLst/>
          </a:prstGeom>
          <a:solidFill>
            <a:srgbClr val="91C63D"/>
          </a:solidFill>
        </p:spPr>
      </p:pic>
    </p:spTree>
    <p:extLst>
      <p:ext uri="{BB962C8B-B14F-4D97-AF65-F5344CB8AC3E}">
        <p14:creationId xmlns:p14="http://schemas.microsoft.com/office/powerpoint/2010/main" val="8538107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848636-BC11-9E7E-5EEA-B2A1CB6921D0}"/>
              </a:ext>
            </a:extLst>
          </p:cNvPr>
          <p:cNvSpPr/>
          <p:nvPr/>
        </p:nvSpPr>
        <p:spPr>
          <a:xfrm>
            <a:off x="4960188" y="1580549"/>
            <a:ext cx="1906437" cy="67286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Mehdi KARAOUI</a:t>
            </a:r>
          </a:p>
          <a:p>
            <a:pPr algn="ctr"/>
            <a:r>
              <a:rPr lang="fr-FR" sz="1100" dirty="0"/>
              <a:t>Gérant</a:t>
            </a:r>
          </a:p>
        </p:txBody>
      </p:sp>
      <p:sp>
        <p:nvSpPr>
          <p:cNvPr id="5" name="Rectangle 4">
            <a:extLst>
              <a:ext uri="{FF2B5EF4-FFF2-40B4-BE49-F238E27FC236}">
                <a16:creationId xmlns:a16="http://schemas.microsoft.com/office/drawing/2014/main" id="{D7C6BB88-96FA-2398-6051-CF0BAB65B480}"/>
              </a:ext>
            </a:extLst>
          </p:cNvPr>
          <p:cNvSpPr/>
          <p:nvPr/>
        </p:nvSpPr>
        <p:spPr>
          <a:xfrm>
            <a:off x="971910" y="2981862"/>
            <a:ext cx="1906437" cy="67286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Emilie ERRERA</a:t>
            </a:r>
          </a:p>
          <a:p>
            <a:pPr algn="ctr"/>
            <a:r>
              <a:rPr lang="fr-FR" sz="1100" dirty="0"/>
              <a:t>Responsable facturation</a:t>
            </a:r>
          </a:p>
        </p:txBody>
      </p:sp>
      <p:sp>
        <p:nvSpPr>
          <p:cNvPr id="6" name="Rectangle 5">
            <a:extLst>
              <a:ext uri="{FF2B5EF4-FFF2-40B4-BE49-F238E27FC236}">
                <a16:creationId xmlns:a16="http://schemas.microsoft.com/office/drawing/2014/main" id="{039868D9-148A-A299-C5F3-269F4F79E627}"/>
              </a:ext>
            </a:extLst>
          </p:cNvPr>
          <p:cNvSpPr/>
          <p:nvPr/>
        </p:nvSpPr>
        <p:spPr>
          <a:xfrm>
            <a:off x="4960188" y="2981861"/>
            <a:ext cx="1906437" cy="67286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Laetitia GRISONI</a:t>
            </a:r>
          </a:p>
          <a:p>
            <a:pPr algn="ctr"/>
            <a:r>
              <a:rPr lang="fr-FR" sz="1100" dirty="0"/>
              <a:t>Responsable administrative</a:t>
            </a:r>
          </a:p>
        </p:txBody>
      </p:sp>
      <p:sp>
        <p:nvSpPr>
          <p:cNvPr id="7" name="Rectangle 6">
            <a:extLst>
              <a:ext uri="{FF2B5EF4-FFF2-40B4-BE49-F238E27FC236}">
                <a16:creationId xmlns:a16="http://schemas.microsoft.com/office/drawing/2014/main" id="{E96C60E2-326D-D138-272A-4D87764C5713}"/>
              </a:ext>
            </a:extLst>
          </p:cNvPr>
          <p:cNvSpPr/>
          <p:nvPr/>
        </p:nvSpPr>
        <p:spPr>
          <a:xfrm>
            <a:off x="9020354" y="2981861"/>
            <a:ext cx="1906437" cy="67286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Yohan BLASQUEZ</a:t>
            </a:r>
          </a:p>
          <a:p>
            <a:pPr algn="ctr"/>
            <a:r>
              <a:rPr lang="fr-FR" sz="1100" dirty="0"/>
              <a:t>Responsable communication</a:t>
            </a:r>
          </a:p>
        </p:txBody>
      </p:sp>
      <p:sp>
        <p:nvSpPr>
          <p:cNvPr id="9" name="ZoneTexte 8">
            <a:extLst>
              <a:ext uri="{FF2B5EF4-FFF2-40B4-BE49-F238E27FC236}">
                <a16:creationId xmlns:a16="http://schemas.microsoft.com/office/drawing/2014/main" id="{6F575B41-01F1-53A8-D1B7-563EC7E21E82}"/>
              </a:ext>
            </a:extLst>
          </p:cNvPr>
          <p:cNvSpPr txBox="1"/>
          <p:nvPr/>
        </p:nvSpPr>
        <p:spPr>
          <a:xfrm>
            <a:off x="414067" y="870632"/>
            <a:ext cx="4546121" cy="369332"/>
          </a:xfrm>
          <a:prstGeom prst="rect">
            <a:avLst/>
          </a:prstGeom>
          <a:noFill/>
        </p:spPr>
        <p:txBody>
          <a:bodyPr wrap="square" rtlCol="0">
            <a:spAutoFit/>
          </a:bodyPr>
          <a:lstStyle/>
          <a:p>
            <a:r>
              <a:rPr lang="fr-FR" b="1" dirty="0">
                <a:solidFill>
                  <a:srgbClr val="92D050"/>
                </a:solidFill>
              </a:rPr>
              <a:t>Notre équipe </a:t>
            </a:r>
          </a:p>
        </p:txBody>
      </p:sp>
      <p:sp>
        <p:nvSpPr>
          <p:cNvPr id="10" name="ZoneTexte 9">
            <a:extLst>
              <a:ext uri="{FF2B5EF4-FFF2-40B4-BE49-F238E27FC236}">
                <a16:creationId xmlns:a16="http://schemas.microsoft.com/office/drawing/2014/main" id="{14D3CD73-63ED-7B43-AF4D-5CAE12F7F24D}"/>
              </a:ext>
            </a:extLst>
          </p:cNvPr>
          <p:cNvSpPr txBox="1"/>
          <p:nvPr/>
        </p:nvSpPr>
        <p:spPr>
          <a:xfrm>
            <a:off x="958859" y="4121496"/>
            <a:ext cx="6611145" cy="1754326"/>
          </a:xfrm>
          <a:prstGeom prst="rect">
            <a:avLst/>
          </a:prstGeom>
          <a:noFill/>
        </p:spPr>
        <p:txBody>
          <a:bodyPr wrap="square" rtlCol="0">
            <a:spAutoFit/>
          </a:bodyPr>
          <a:lstStyle/>
          <a:p>
            <a:r>
              <a:rPr lang="fr-FR" sz="1200" dirty="0"/>
              <a:t>Nos équipes sont composés de : </a:t>
            </a:r>
          </a:p>
          <a:p>
            <a:pPr marL="285750" indent="-285750">
              <a:buFont typeface="Wingdings" panose="05000000000000000000" pitchFamily="2" charset="2"/>
              <a:buChar char="ü"/>
            </a:pPr>
            <a:r>
              <a:rPr lang="fr-FR" sz="1200" dirty="0"/>
              <a:t>Chauffeurs poids lourds</a:t>
            </a:r>
          </a:p>
          <a:p>
            <a:pPr marL="285750" indent="-285750">
              <a:buFont typeface="Wingdings" panose="05000000000000000000" pitchFamily="2" charset="2"/>
              <a:buChar char="ü"/>
            </a:pPr>
            <a:r>
              <a:rPr lang="fr-FR" sz="1200" dirty="0"/>
              <a:t>Conducteur d’engins </a:t>
            </a:r>
          </a:p>
          <a:p>
            <a:pPr marL="285750" indent="-285750">
              <a:buFont typeface="Wingdings" panose="05000000000000000000" pitchFamily="2" charset="2"/>
              <a:buChar char="ü"/>
            </a:pPr>
            <a:r>
              <a:rPr lang="fr-FR" sz="1200" dirty="0"/>
              <a:t>Ouvriers qualifiés </a:t>
            </a:r>
          </a:p>
          <a:p>
            <a:pPr marL="285750" indent="-285750">
              <a:buFont typeface="Wingdings" panose="05000000000000000000" pitchFamily="2" charset="2"/>
              <a:buChar char="ü"/>
            </a:pPr>
            <a:r>
              <a:rPr lang="fr-FR" sz="1200" dirty="0"/>
              <a:t>Manœuvre </a:t>
            </a:r>
          </a:p>
          <a:p>
            <a:endParaRPr lang="fr-FR" sz="1200" dirty="0"/>
          </a:p>
          <a:p>
            <a:r>
              <a:rPr lang="fr-FR" sz="1200" dirty="0"/>
              <a:t>Leurs compétences, et leurs acquis sont vérifiés et/ou en cours.</a:t>
            </a:r>
          </a:p>
          <a:p>
            <a:endParaRPr lang="fr-FR" sz="1200" dirty="0"/>
          </a:p>
          <a:p>
            <a:r>
              <a:rPr lang="fr-FR" sz="1200" dirty="0">
                <a:solidFill>
                  <a:srgbClr val="FF0000"/>
                </a:solidFill>
              </a:rPr>
              <a:t>L’ensemble de nos équipements sont entretenus et vérifié périodiquement par l’entreprise DEKRA</a:t>
            </a:r>
          </a:p>
        </p:txBody>
      </p:sp>
      <p:pic>
        <p:nvPicPr>
          <p:cNvPr id="2" name="Image 1">
            <a:extLst>
              <a:ext uri="{FF2B5EF4-FFF2-40B4-BE49-F238E27FC236}">
                <a16:creationId xmlns:a16="http://schemas.microsoft.com/office/drawing/2014/main" id="{EF5DBA31-2BD1-D9C5-282A-2E55D7353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6952" y="82666"/>
            <a:ext cx="1914139" cy="972632"/>
          </a:xfrm>
          <a:prstGeom prst="rect">
            <a:avLst/>
          </a:prstGeom>
          <a:solidFill>
            <a:srgbClr val="91C63D"/>
          </a:solidFill>
        </p:spPr>
      </p:pic>
    </p:spTree>
    <p:extLst>
      <p:ext uri="{BB962C8B-B14F-4D97-AF65-F5344CB8AC3E}">
        <p14:creationId xmlns:p14="http://schemas.microsoft.com/office/powerpoint/2010/main" val="2382514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F575B41-01F1-53A8-D1B7-563EC7E21E82}"/>
              </a:ext>
            </a:extLst>
          </p:cNvPr>
          <p:cNvSpPr txBox="1"/>
          <p:nvPr/>
        </p:nvSpPr>
        <p:spPr>
          <a:xfrm>
            <a:off x="414067" y="870632"/>
            <a:ext cx="4546121" cy="369332"/>
          </a:xfrm>
          <a:prstGeom prst="rect">
            <a:avLst/>
          </a:prstGeom>
          <a:noFill/>
        </p:spPr>
        <p:txBody>
          <a:bodyPr wrap="square" rtlCol="0">
            <a:spAutoFit/>
          </a:bodyPr>
          <a:lstStyle/>
          <a:p>
            <a:r>
              <a:rPr lang="fr-FR" b="1" dirty="0">
                <a:solidFill>
                  <a:srgbClr val="92D050"/>
                </a:solidFill>
              </a:rPr>
              <a:t>Notre métier au quotidien</a:t>
            </a:r>
          </a:p>
        </p:txBody>
      </p:sp>
      <p:pic>
        <p:nvPicPr>
          <p:cNvPr id="2" name="Image 1">
            <a:extLst>
              <a:ext uri="{FF2B5EF4-FFF2-40B4-BE49-F238E27FC236}">
                <a16:creationId xmlns:a16="http://schemas.microsoft.com/office/drawing/2014/main" id="{EF5DBA31-2BD1-D9C5-282A-2E55D7353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6952" y="82666"/>
            <a:ext cx="1914139" cy="972632"/>
          </a:xfrm>
          <a:prstGeom prst="rect">
            <a:avLst/>
          </a:prstGeom>
          <a:solidFill>
            <a:srgbClr val="91C63D"/>
          </a:solidFill>
        </p:spPr>
      </p:pic>
      <p:sp>
        <p:nvSpPr>
          <p:cNvPr id="11" name="ZoneTexte 10">
            <a:extLst>
              <a:ext uri="{FF2B5EF4-FFF2-40B4-BE49-F238E27FC236}">
                <a16:creationId xmlns:a16="http://schemas.microsoft.com/office/drawing/2014/main" id="{FE33FF3C-4A39-3213-73BD-F6E7596A424D}"/>
              </a:ext>
            </a:extLst>
          </p:cNvPr>
          <p:cNvSpPr txBox="1"/>
          <p:nvPr/>
        </p:nvSpPr>
        <p:spPr>
          <a:xfrm>
            <a:off x="414067" y="1539208"/>
            <a:ext cx="11645661" cy="4932119"/>
          </a:xfrm>
          <a:prstGeom prst="rect">
            <a:avLst/>
          </a:prstGeom>
          <a:noFill/>
        </p:spPr>
        <p:txBody>
          <a:bodyPr wrap="square">
            <a:spAutoFit/>
          </a:bodyPr>
          <a:lstStyle/>
          <a:p>
            <a:r>
              <a:rPr lang="fr-FR" sz="1600" i="1" dirty="0"/>
              <a:t>L’entreprise Terrassement et traditions vous propose ses services de travaux de VRD individuelle et collectif, experte dans tous les domaines des Travaux Publics (Travaux souterrains, Ouvrages d'Art, Génie Civil industriel , Infrastructures linéaires et terrassement, Barrages, Environnement et Aménagement Urbain ).</a:t>
            </a:r>
          </a:p>
          <a:p>
            <a:r>
              <a:rPr lang="fr-FR" sz="1600" i="1" dirty="0"/>
              <a:t> </a:t>
            </a:r>
          </a:p>
          <a:p>
            <a:r>
              <a:rPr lang="fr-FR" sz="1600" i="1" dirty="0"/>
              <a:t>Nous sommes spécialisés dans tous les terrassements à accès difficiles, grutage des machines et toute sorte d’obstacle à franchir pour réaliser vos projets.</a:t>
            </a:r>
          </a:p>
          <a:p>
            <a:endParaRPr lang="fr-FR" sz="1600" i="1" dirty="0"/>
          </a:p>
          <a:p>
            <a:r>
              <a:rPr lang="fr-FR" sz="1600" i="1" dirty="0"/>
              <a:t>Concernant l’étude géotechnique, étude de pollution, cela fait un peu plus de 4 ans que nous travaillons auprès des meilleurs techniciens et ingénieurs de la région , nous sommes capables aujourd’hui et équipé pour pouvoir réaliser des sondages à la pelle mécanique avec :</a:t>
            </a:r>
          </a:p>
          <a:p>
            <a:pPr marL="285750" indent="-285750">
              <a:buFont typeface="Arial" panose="020B0604020202020204" pitchFamily="34" charset="0"/>
              <a:buChar char="•"/>
            </a:pPr>
            <a:r>
              <a:rPr lang="fr-FR" sz="1600" i="1" dirty="0"/>
              <a:t> accès difficile </a:t>
            </a:r>
          </a:p>
          <a:p>
            <a:pPr marL="285750" indent="-285750">
              <a:buFont typeface="Arial" panose="020B0604020202020204" pitchFamily="34" charset="0"/>
              <a:buChar char="•"/>
            </a:pPr>
            <a:r>
              <a:rPr lang="fr-FR" sz="1600" i="1" dirty="0"/>
              <a:t>extérieur et intérieur </a:t>
            </a:r>
          </a:p>
          <a:p>
            <a:pPr marL="285750" indent="-285750">
              <a:buFont typeface="Arial" panose="020B0604020202020204" pitchFamily="34" charset="0"/>
              <a:buChar char="•"/>
            </a:pPr>
            <a:r>
              <a:rPr lang="fr-FR" sz="1600" i="1" dirty="0"/>
              <a:t>détection de fondations à la pelle mécanique ,et manuel extérieur et intérieur</a:t>
            </a:r>
          </a:p>
          <a:p>
            <a:pPr marL="285750" indent="-285750">
              <a:buFont typeface="Arial" panose="020B0604020202020204" pitchFamily="34" charset="0"/>
              <a:buChar char="•"/>
            </a:pPr>
            <a:r>
              <a:rPr lang="fr-FR" sz="1600" i="1" dirty="0"/>
              <a:t>blindage des tranchées intérieurs et extérieurs</a:t>
            </a:r>
          </a:p>
          <a:p>
            <a:pPr marL="285750" indent="-285750">
              <a:buFont typeface="Arial" panose="020B0604020202020204" pitchFamily="34" charset="0"/>
              <a:buChar char="•"/>
            </a:pPr>
            <a:r>
              <a:rPr lang="fr-FR" sz="1600" i="1" dirty="0"/>
              <a:t>rebouchage des différentes tranchées </a:t>
            </a:r>
          </a:p>
          <a:p>
            <a:pPr marL="285750" indent="-285750">
              <a:buFont typeface="Arial" panose="020B0604020202020204" pitchFamily="34" charset="0"/>
              <a:buChar char="•"/>
            </a:pPr>
            <a:r>
              <a:rPr lang="fr-FR" sz="1600" i="1" dirty="0"/>
              <a:t>Évacuation de tout type de matériaux sur site. </a:t>
            </a:r>
          </a:p>
          <a:p>
            <a:endParaRPr lang="fr-FR" sz="1600" i="1" dirty="0"/>
          </a:p>
          <a:p>
            <a:r>
              <a:rPr lang="fr-FR" sz="1600" i="1" dirty="0"/>
              <a:t>Nous faisons aussi du carottage horizontal et verticale jusqu’à 1M de profondeur et nous proposons aussi des ravitaillements d’eau de capacité de 4000L par contenu de 1000L transportable avec BOB4 pour accès compliqué. </a:t>
            </a:r>
          </a:p>
          <a:p>
            <a:endParaRPr lang="fr-FR" sz="1600" i="1" dirty="0"/>
          </a:p>
          <a:p>
            <a:r>
              <a:rPr lang="fr-FR" sz="1050" i="1" dirty="0"/>
              <a:t>*nous consulter si nécessaire tous types de rampes d’accès, de grutage de vos machines. </a:t>
            </a:r>
          </a:p>
        </p:txBody>
      </p:sp>
    </p:spTree>
    <p:extLst>
      <p:ext uri="{BB962C8B-B14F-4D97-AF65-F5344CB8AC3E}">
        <p14:creationId xmlns:p14="http://schemas.microsoft.com/office/powerpoint/2010/main" val="3580389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F575B41-01F1-53A8-D1B7-563EC7E21E82}"/>
              </a:ext>
            </a:extLst>
          </p:cNvPr>
          <p:cNvSpPr txBox="1"/>
          <p:nvPr/>
        </p:nvSpPr>
        <p:spPr>
          <a:xfrm>
            <a:off x="414067" y="870632"/>
            <a:ext cx="4546121" cy="369332"/>
          </a:xfrm>
          <a:prstGeom prst="rect">
            <a:avLst/>
          </a:prstGeom>
          <a:noFill/>
        </p:spPr>
        <p:txBody>
          <a:bodyPr wrap="square" rtlCol="0">
            <a:spAutoFit/>
          </a:bodyPr>
          <a:lstStyle/>
          <a:p>
            <a:r>
              <a:rPr lang="fr-FR" b="1" dirty="0">
                <a:solidFill>
                  <a:srgbClr val="92D050"/>
                </a:solidFill>
              </a:rPr>
              <a:t>Certifications </a:t>
            </a:r>
          </a:p>
        </p:txBody>
      </p:sp>
      <p:pic>
        <p:nvPicPr>
          <p:cNvPr id="3" name="Image 2">
            <a:extLst>
              <a:ext uri="{FF2B5EF4-FFF2-40B4-BE49-F238E27FC236}">
                <a16:creationId xmlns:a16="http://schemas.microsoft.com/office/drawing/2014/main" id="{F2083702-1F63-7F06-A07A-8A1D393AFCE0}"/>
              </a:ext>
            </a:extLst>
          </p:cNvPr>
          <p:cNvPicPr>
            <a:picLocks noChangeAspect="1"/>
          </p:cNvPicPr>
          <p:nvPr/>
        </p:nvPicPr>
        <p:blipFill>
          <a:blip r:embed="rId2"/>
          <a:stretch>
            <a:fillRect/>
          </a:stretch>
        </p:blipFill>
        <p:spPr>
          <a:xfrm>
            <a:off x="414067" y="1627317"/>
            <a:ext cx="2457793" cy="2152950"/>
          </a:xfrm>
          <a:prstGeom prst="rect">
            <a:avLst/>
          </a:prstGeom>
        </p:spPr>
      </p:pic>
      <p:pic>
        <p:nvPicPr>
          <p:cNvPr id="11" name="Image 10">
            <a:extLst>
              <a:ext uri="{FF2B5EF4-FFF2-40B4-BE49-F238E27FC236}">
                <a16:creationId xmlns:a16="http://schemas.microsoft.com/office/drawing/2014/main" id="{272DB481-D8D4-59FB-66BD-D76B59EE9DE5}"/>
              </a:ext>
            </a:extLst>
          </p:cNvPr>
          <p:cNvPicPr>
            <a:picLocks noChangeAspect="1"/>
          </p:cNvPicPr>
          <p:nvPr/>
        </p:nvPicPr>
        <p:blipFill>
          <a:blip r:embed="rId3"/>
          <a:stretch>
            <a:fillRect/>
          </a:stretch>
        </p:blipFill>
        <p:spPr>
          <a:xfrm>
            <a:off x="3249156" y="1807457"/>
            <a:ext cx="2896004" cy="1924319"/>
          </a:xfrm>
          <a:prstGeom prst="rect">
            <a:avLst/>
          </a:prstGeom>
        </p:spPr>
      </p:pic>
      <p:sp>
        <p:nvSpPr>
          <p:cNvPr id="13" name="ZoneTexte 12">
            <a:extLst>
              <a:ext uri="{FF2B5EF4-FFF2-40B4-BE49-F238E27FC236}">
                <a16:creationId xmlns:a16="http://schemas.microsoft.com/office/drawing/2014/main" id="{D92BAA80-2D80-3156-BC82-935DF61EF197}"/>
              </a:ext>
            </a:extLst>
          </p:cNvPr>
          <p:cNvSpPr txBox="1"/>
          <p:nvPr/>
        </p:nvSpPr>
        <p:spPr>
          <a:xfrm>
            <a:off x="414067" y="1097221"/>
            <a:ext cx="10700976" cy="369332"/>
          </a:xfrm>
          <a:prstGeom prst="rect">
            <a:avLst/>
          </a:prstGeom>
          <a:noFill/>
        </p:spPr>
        <p:txBody>
          <a:bodyPr wrap="square" rtlCol="0">
            <a:spAutoFit/>
          </a:bodyPr>
          <a:lstStyle/>
          <a:p>
            <a:r>
              <a:rPr lang="fr-FR" sz="1200" i="1" dirty="0"/>
              <a:t>Chaque année nous avons à cœur de développer nos compétences et acquérir davantage de certifications</a:t>
            </a:r>
            <a:r>
              <a:rPr lang="fr-FR" dirty="0"/>
              <a:t>. </a:t>
            </a:r>
          </a:p>
        </p:txBody>
      </p:sp>
      <p:pic>
        <p:nvPicPr>
          <p:cNvPr id="15" name="Image 14">
            <a:extLst>
              <a:ext uri="{FF2B5EF4-FFF2-40B4-BE49-F238E27FC236}">
                <a16:creationId xmlns:a16="http://schemas.microsoft.com/office/drawing/2014/main" id="{2B7F1C31-57AD-831E-9516-8365E91B5AB2}"/>
              </a:ext>
            </a:extLst>
          </p:cNvPr>
          <p:cNvPicPr>
            <a:picLocks noChangeAspect="1"/>
          </p:cNvPicPr>
          <p:nvPr/>
        </p:nvPicPr>
        <p:blipFill>
          <a:blip r:embed="rId4"/>
          <a:stretch>
            <a:fillRect/>
          </a:stretch>
        </p:blipFill>
        <p:spPr>
          <a:xfrm>
            <a:off x="6522456" y="1693142"/>
            <a:ext cx="2146799" cy="2152950"/>
          </a:xfrm>
          <a:prstGeom prst="rect">
            <a:avLst/>
          </a:prstGeom>
        </p:spPr>
      </p:pic>
      <p:pic>
        <p:nvPicPr>
          <p:cNvPr id="17" name="Image 16">
            <a:extLst>
              <a:ext uri="{FF2B5EF4-FFF2-40B4-BE49-F238E27FC236}">
                <a16:creationId xmlns:a16="http://schemas.microsoft.com/office/drawing/2014/main" id="{B64D036A-B740-BD0B-47AC-BAE2A9A08481}"/>
              </a:ext>
            </a:extLst>
          </p:cNvPr>
          <p:cNvPicPr>
            <a:picLocks noChangeAspect="1"/>
          </p:cNvPicPr>
          <p:nvPr/>
        </p:nvPicPr>
        <p:blipFill rotWithShape="1">
          <a:blip r:embed="rId5"/>
          <a:srcRect l="15414" r="16555"/>
          <a:stretch/>
        </p:blipFill>
        <p:spPr>
          <a:xfrm>
            <a:off x="9245600" y="1693142"/>
            <a:ext cx="2364509" cy="2314017"/>
          </a:xfrm>
          <a:prstGeom prst="rect">
            <a:avLst/>
          </a:prstGeom>
        </p:spPr>
      </p:pic>
      <p:pic>
        <p:nvPicPr>
          <p:cNvPr id="19" name="Image 18">
            <a:extLst>
              <a:ext uri="{FF2B5EF4-FFF2-40B4-BE49-F238E27FC236}">
                <a16:creationId xmlns:a16="http://schemas.microsoft.com/office/drawing/2014/main" id="{F5607A90-3C21-0D7C-F2EA-B7689BE56D4E}"/>
              </a:ext>
            </a:extLst>
          </p:cNvPr>
          <p:cNvPicPr>
            <a:picLocks noChangeAspect="1"/>
          </p:cNvPicPr>
          <p:nvPr/>
        </p:nvPicPr>
        <p:blipFill>
          <a:blip r:embed="rId6"/>
          <a:stretch>
            <a:fillRect/>
          </a:stretch>
        </p:blipFill>
        <p:spPr>
          <a:xfrm>
            <a:off x="414067" y="3999167"/>
            <a:ext cx="2364510" cy="2463031"/>
          </a:xfrm>
          <a:prstGeom prst="rect">
            <a:avLst/>
          </a:prstGeom>
        </p:spPr>
      </p:pic>
      <p:pic>
        <p:nvPicPr>
          <p:cNvPr id="21" name="Image 20">
            <a:extLst>
              <a:ext uri="{FF2B5EF4-FFF2-40B4-BE49-F238E27FC236}">
                <a16:creationId xmlns:a16="http://schemas.microsoft.com/office/drawing/2014/main" id="{DE2A41D0-B5F8-ECA0-FDFA-CDDA4BC46BA6}"/>
              </a:ext>
            </a:extLst>
          </p:cNvPr>
          <p:cNvPicPr>
            <a:picLocks noChangeAspect="1"/>
          </p:cNvPicPr>
          <p:nvPr/>
        </p:nvPicPr>
        <p:blipFill>
          <a:blip r:embed="rId7"/>
          <a:stretch>
            <a:fillRect/>
          </a:stretch>
        </p:blipFill>
        <p:spPr>
          <a:xfrm>
            <a:off x="4761872" y="4261605"/>
            <a:ext cx="2364510" cy="2200593"/>
          </a:xfrm>
          <a:prstGeom prst="rect">
            <a:avLst/>
          </a:prstGeom>
        </p:spPr>
      </p:pic>
      <p:pic>
        <p:nvPicPr>
          <p:cNvPr id="23" name="Image 22" descr="Une image contenant ligne, triangle&#10;&#10;Description générée automatiquement">
            <a:extLst>
              <a:ext uri="{FF2B5EF4-FFF2-40B4-BE49-F238E27FC236}">
                <a16:creationId xmlns:a16="http://schemas.microsoft.com/office/drawing/2014/main" id="{4BC94BE6-4C65-2859-C4AA-FD7F9DF872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9254" y="4072681"/>
            <a:ext cx="1912836" cy="2335240"/>
          </a:xfrm>
          <a:prstGeom prst="rect">
            <a:avLst/>
          </a:prstGeom>
        </p:spPr>
      </p:pic>
      <p:pic>
        <p:nvPicPr>
          <p:cNvPr id="24" name="Image 23">
            <a:extLst>
              <a:ext uri="{FF2B5EF4-FFF2-40B4-BE49-F238E27FC236}">
                <a16:creationId xmlns:a16="http://schemas.microsoft.com/office/drawing/2014/main" id="{4EAE2427-11C7-7C1D-91DC-51BDC9EC5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1534" y="120900"/>
            <a:ext cx="1914139" cy="972632"/>
          </a:xfrm>
          <a:prstGeom prst="rect">
            <a:avLst/>
          </a:prstGeom>
          <a:solidFill>
            <a:srgbClr val="91C63D"/>
          </a:solidFill>
        </p:spPr>
      </p:pic>
    </p:spTree>
    <p:extLst>
      <p:ext uri="{BB962C8B-B14F-4D97-AF65-F5344CB8AC3E}">
        <p14:creationId xmlns:p14="http://schemas.microsoft.com/office/powerpoint/2010/main" val="95319830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33360-E9BB-75F6-C5F0-9F1F44DBBF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771C6A1-3DD2-4741-ECC4-F4B7F0C007EA}"/>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882D735A-4C88-95B6-2B2F-0273FBF30025}"/>
              </a:ext>
            </a:extLst>
          </p:cNvPr>
          <p:cNvPicPr>
            <a:picLocks noChangeAspect="1"/>
          </p:cNvPicPr>
          <p:nvPr/>
        </p:nvPicPr>
        <p:blipFill>
          <a:blip r:embed="rId2"/>
          <a:stretch>
            <a:fillRect/>
          </a:stretch>
        </p:blipFill>
        <p:spPr>
          <a:xfrm>
            <a:off x="1" y="0"/>
            <a:ext cx="12224538" cy="6858000"/>
          </a:xfrm>
          <a:prstGeom prst="rect">
            <a:avLst/>
          </a:prstGeom>
        </p:spPr>
      </p:pic>
    </p:spTree>
    <p:extLst>
      <p:ext uri="{BB962C8B-B14F-4D97-AF65-F5344CB8AC3E}">
        <p14:creationId xmlns:p14="http://schemas.microsoft.com/office/powerpoint/2010/main" val="89706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F23778C-3CFD-B28E-8031-88260DC1FE78}"/>
              </a:ext>
            </a:extLst>
          </p:cNvPr>
          <p:cNvSpPr txBox="1"/>
          <p:nvPr/>
        </p:nvSpPr>
        <p:spPr>
          <a:xfrm>
            <a:off x="396815" y="568707"/>
            <a:ext cx="4546121" cy="369332"/>
          </a:xfrm>
          <a:prstGeom prst="rect">
            <a:avLst/>
          </a:prstGeom>
          <a:noFill/>
        </p:spPr>
        <p:txBody>
          <a:bodyPr wrap="square" rtlCol="0">
            <a:spAutoFit/>
          </a:bodyPr>
          <a:lstStyle/>
          <a:p>
            <a:r>
              <a:rPr lang="fr-FR" b="1" dirty="0">
                <a:solidFill>
                  <a:srgbClr val="92D050"/>
                </a:solidFill>
              </a:rPr>
              <a:t>Une belle réussite </a:t>
            </a:r>
          </a:p>
        </p:txBody>
      </p:sp>
      <p:pic>
        <p:nvPicPr>
          <p:cNvPr id="6" name="Image 5" descr="Une image contenant texte, extérieur, arbre, terrain&#10;&#10;Description générée automatiquement">
            <a:extLst>
              <a:ext uri="{FF2B5EF4-FFF2-40B4-BE49-F238E27FC236}">
                <a16:creationId xmlns:a16="http://schemas.microsoft.com/office/drawing/2014/main" id="{535BB7E1-63B1-27A2-4227-3D59C6F80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43" y="1081326"/>
            <a:ext cx="2895202" cy="3865417"/>
          </a:xfrm>
          <a:prstGeom prst="rect">
            <a:avLst/>
          </a:prstGeom>
        </p:spPr>
      </p:pic>
      <p:pic>
        <p:nvPicPr>
          <p:cNvPr id="8" name="Image 7" descr="Une image contenant arbre, extérieur, terrain, pelle électrique&#10;&#10;Description générée automatiquement">
            <a:extLst>
              <a:ext uri="{FF2B5EF4-FFF2-40B4-BE49-F238E27FC236}">
                <a16:creationId xmlns:a16="http://schemas.microsoft.com/office/drawing/2014/main" id="{8BE0688E-A8B9-2FB6-A532-E36A53C2A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619" y="1081327"/>
            <a:ext cx="3147035" cy="3865417"/>
          </a:xfrm>
          <a:prstGeom prst="rect">
            <a:avLst/>
          </a:prstGeom>
        </p:spPr>
      </p:pic>
      <p:pic>
        <p:nvPicPr>
          <p:cNvPr id="12" name="Image 11" descr="Une image contenant terrain&#10;&#10;Description générée automatiquement">
            <a:extLst>
              <a:ext uri="{FF2B5EF4-FFF2-40B4-BE49-F238E27FC236}">
                <a16:creationId xmlns:a16="http://schemas.microsoft.com/office/drawing/2014/main" id="{54040CF4-328D-6255-118F-DE71CEA3B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382" y="499436"/>
            <a:ext cx="4017818" cy="3013364"/>
          </a:xfrm>
          <a:prstGeom prst="rect">
            <a:avLst/>
          </a:prstGeom>
        </p:spPr>
      </p:pic>
      <p:sp>
        <p:nvSpPr>
          <p:cNvPr id="15" name="ZoneTexte 14">
            <a:extLst>
              <a:ext uri="{FF2B5EF4-FFF2-40B4-BE49-F238E27FC236}">
                <a16:creationId xmlns:a16="http://schemas.microsoft.com/office/drawing/2014/main" id="{285B0D84-D7AD-CF75-E3B2-8D7DE691AD80}"/>
              </a:ext>
            </a:extLst>
          </p:cNvPr>
          <p:cNvSpPr txBox="1"/>
          <p:nvPr/>
        </p:nvSpPr>
        <p:spPr>
          <a:xfrm>
            <a:off x="1065439" y="5354650"/>
            <a:ext cx="6379632" cy="646331"/>
          </a:xfrm>
          <a:prstGeom prst="rect">
            <a:avLst/>
          </a:prstGeom>
          <a:noFill/>
        </p:spPr>
        <p:txBody>
          <a:bodyPr wrap="none" rtlCol="0">
            <a:spAutoFit/>
          </a:bodyPr>
          <a:lstStyle/>
          <a:p>
            <a:pPr algn="ctr"/>
            <a:r>
              <a:rPr lang="fr-FR" dirty="0"/>
              <a:t>Chantier Marseille </a:t>
            </a:r>
            <a:r>
              <a:rPr lang="fr-FR" dirty="0" err="1"/>
              <a:t>Roucas</a:t>
            </a:r>
            <a:r>
              <a:rPr lang="fr-FR" dirty="0"/>
              <a:t> Blanc aménagement paysager mur en </a:t>
            </a:r>
          </a:p>
          <a:p>
            <a:pPr algn="ctr"/>
            <a:r>
              <a:rPr lang="fr-FR" dirty="0"/>
              <a:t>pierre en provenance de  Bandol</a:t>
            </a:r>
          </a:p>
        </p:txBody>
      </p:sp>
      <p:pic>
        <p:nvPicPr>
          <p:cNvPr id="3" name="Image 2" descr="Une image contenant extérieur, bâtiment, pierre, terrain&#10;&#10;Description générée automatiquement">
            <a:extLst>
              <a:ext uri="{FF2B5EF4-FFF2-40B4-BE49-F238E27FC236}">
                <a16:creationId xmlns:a16="http://schemas.microsoft.com/office/drawing/2014/main" id="{39B4AE93-60B1-423C-A5F7-76DA07C6B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091" y="3582956"/>
            <a:ext cx="3200400" cy="3200400"/>
          </a:xfrm>
          <a:prstGeom prst="rect">
            <a:avLst/>
          </a:prstGeom>
        </p:spPr>
      </p:pic>
      <p:pic>
        <p:nvPicPr>
          <p:cNvPr id="2" name="Image 1">
            <a:extLst>
              <a:ext uri="{FF2B5EF4-FFF2-40B4-BE49-F238E27FC236}">
                <a16:creationId xmlns:a16="http://schemas.microsoft.com/office/drawing/2014/main" id="{101CF449-97E4-AA7E-B71D-DC88BB066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419" y="5810724"/>
            <a:ext cx="1914139" cy="972632"/>
          </a:xfrm>
          <a:prstGeom prst="rect">
            <a:avLst/>
          </a:prstGeom>
          <a:solidFill>
            <a:srgbClr val="91C63D"/>
          </a:solidFill>
        </p:spPr>
      </p:pic>
    </p:spTree>
    <p:extLst>
      <p:ext uri="{BB962C8B-B14F-4D97-AF65-F5344CB8AC3E}">
        <p14:creationId xmlns:p14="http://schemas.microsoft.com/office/powerpoint/2010/main" val="278446306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D4BABF7-4287-815D-4684-7D4E14ED9C7B}"/>
              </a:ext>
            </a:extLst>
          </p:cNvPr>
          <p:cNvSpPr txBox="1"/>
          <p:nvPr/>
        </p:nvSpPr>
        <p:spPr>
          <a:xfrm>
            <a:off x="396815" y="568707"/>
            <a:ext cx="4546121" cy="369332"/>
          </a:xfrm>
          <a:prstGeom prst="rect">
            <a:avLst/>
          </a:prstGeom>
          <a:noFill/>
        </p:spPr>
        <p:txBody>
          <a:bodyPr wrap="square" rtlCol="0">
            <a:spAutoFit/>
          </a:bodyPr>
          <a:lstStyle/>
          <a:p>
            <a:r>
              <a:rPr lang="fr-FR" b="1" dirty="0">
                <a:solidFill>
                  <a:srgbClr val="92D050"/>
                </a:solidFill>
              </a:rPr>
              <a:t>Notre travail en image </a:t>
            </a:r>
          </a:p>
        </p:txBody>
      </p:sp>
      <p:pic>
        <p:nvPicPr>
          <p:cNvPr id="21" name="Image 20" descr="Une image contenant extérieur, ciel, terrain, garé&#10;&#10;Description générée automatiquement">
            <a:extLst>
              <a:ext uri="{FF2B5EF4-FFF2-40B4-BE49-F238E27FC236}">
                <a16:creationId xmlns:a16="http://schemas.microsoft.com/office/drawing/2014/main" id="{674FB0B0-61E3-152D-92C1-3BD9BE62B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640" y="1797679"/>
            <a:ext cx="2545364" cy="3393819"/>
          </a:xfrm>
          <a:prstGeom prst="rect">
            <a:avLst/>
          </a:prstGeom>
        </p:spPr>
      </p:pic>
      <p:pic>
        <p:nvPicPr>
          <p:cNvPr id="25" name="Image 24" descr="Une image contenant extérieur, ciel, terrain, roche&#10;&#10;Description générée automatiquement">
            <a:extLst>
              <a:ext uri="{FF2B5EF4-FFF2-40B4-BE49-F238E27FC236}">
                <a16:creationId xmlns:a16="http://schemas.microsoft.com/office/drawing/2014/main" id="{67892277-881F-6FAA-3F92-C09E7D909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420" y="1797679"/>
            <a:ext cx="2471498" cy="3393819"/>
          </a:xfrm>
          <a:prstGeom prst="rect">
            <a:avLst/>
          </a:prstGeom>
        </p:spPr>
      </p:pic>
      <p:pic>
        <p:nvPicPr>
          <p:cNvPr id="35" name="Image 34" descr="Une image contenant texte, extérieur, signe&#10;&#10;Description générée automatiquement">
            <a:extLst>
              <a:ext uri="{FF2B5EF4-FFF2-40B4-BE49-F238E27FC236}">
                <a16:creationId xmlns:a16="http://schemas.microsoft.com/office/drawing/2014/main" id="{3CB8425C-5FD0-F9B2-400C-0540807D2811}"/>
              </a:ext>
            </a:extLst>
          </p:cNvPr>
          <p:cNvPicPr>
            <a:picLocks noChangeAspect="1"/>
          </p:cNvPicPr>
          <p:nvPr/>
        </p:nvPicPr>
        <p:blipFill rotWithShape="1">
          <a:blip r:embed="rId4">
            <a:extLst>
              <a:ext uri="{28A0092B-C50C-407E-A947-70E740481C1C}">
                <a14:useLocalDpi xmlns:a14="http://schemas.microsoft.com/office/drawing/2010/main" val="0"/>
              </a:ext>
            </a:extLst>
          </a:blip>
          <a:srcRect t="33082" b="33208"/>
          <a:stretch/>
        </p:blipFill>
        <p:spPr>
          <a:xfrm>
            <a:off x="166522" y="1428347"/>
            <a:ext cx="3168981" cy="2311880"/>
          </a:xfrm>
          <a:prstGeom prst="rect">
            <a:avLst/>
          </a:prstGeom>
        </p:spPr>
      </p:pic>
      <p:pic>
        <p:nvPicPr>
          <p:cNvPr id="37" name="Image 36" descr="Une image contenant extérieur, ciel, terrain, saleté&#10;&#10;Description générée automatiquement">
            <a:extLst>
              <a:ext uri="{FF2B5EF4-FFF2-40B4-BE49-F238E27FC236}">
                <a16:creationId xmlns:a16="http://schemas.microsoft.com/office/drawing/2014/main" id="{D859FF75-27E7-97FF-12FA-DC841908C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22" y="3812875"/>
            <a:ext cx="3168981" cy="2376735"/>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3F8AD956-A0CF-6AD9-50FC-4C849613FBF7}"/>
              </a:ext>
            </a:extLst>
          </p:cNvPr>
          <p:cNvPicPr>
            <a:picLocks noChangeAspect="1"/>
          </p:cNvPicPr>
          <p:nvPr/>
        </p:nvPicPr>
        <p:blipFill rotWithShape="1">
          <a:blip r:embed="rId6">
            <a:extLst>
              <a:ext uri="{28A0092B-C50C-407E-A947-70E740481C1C}">
                <a14:useLocalDpi xmlns:a14="http://schemas.microsoft.com/office/drawing/2010/main" val="0"/>
              </a:ext>
            </a:extLst>
          </a:blip>
          <a:srcRect t="32704" b="32830"/>
          <a:stretch/>
        </p:blipFill>
        <p:spPr>
          <a:xfrm>
            <a:off x="8628726" y="2108269"/>
            <a:ext cx="3499792" cy="2610379"/>
          </a:xfrm>
          <a:prstGeom prst="rect">
            <a:avLst/>
          </a:prstGeom>
        </p:spPr>
      </p:pic>
      <p:sp>
        <p:nvSpPr>
          <p:cNvPr id="40" name="ZoneTexte 39">
            <a:extLst>
              <a:ext uri="{FF2B5EF4-FFF2-40B4-BE49-F238E27FC236}">
                <a16:creationId xmlns:a16="http://schemas.microsoft.com/office/drawing/2014/main" id="{8A7B058A-21B1-1EAE-2E59-3FDDF514ADCB}"/>
              </a:ext>
            </a:extLst>
          </p:cNvPr>
          <p:cNvSpPr txBox="1"/>
          <p:nvPr/>
        </p:nvSpPr>
        <p:spPr>
          <a:xfrm>
            <a:off x="3394420" y="5555411"/>
            <a:ext cx="3641190" cy="369332"/>
          </a:xfrm>
          <a:prstGeom prst="rect">
            <a:avLst/>
          </a:prstGeom>
          <a:noFill/>
        </p:spPr>
        <p:txBody>
          <a:bodyPr wrap="none" rtlCol="0">
            <a:spAutoFit/>
          </a:bodyPr>
          <a:lstStyle/>
          <a:p>
            <a:r>
              <a:rPr lang="fr-FR" dirty="0"/>
              <a:t>Démolition d’une station BP à Fréjus </a:t>
            </a:r>
          </a:p>
        </p:txBody>
      </p:sp>
      <p:pic>
        <p:nvPicPr>
          <p:cNvPr id="2" name="Image 1">
            <a:extLst>
              <a:ext uri="{FF2B5EF4-FFF2-40B4-BE49-F238E27FC236}">
                <a16:creationId xmlns:a16="http://schemas.microsoft.com/office/drawing/2014/main" id="{FE847B3A-F501-17C5-E9C3-1B44F4330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4379" y="82391"/>
            <a:ext cx="1914139" cy="972632"/>
          </a:xfrm>
          <a:prstGeom prst="rect">
            <a:avLst/>
          </a:prstGeom>
          <a:solidFill>
            <a:srgbClr val="91C63D"/>
          </a:solidFill>
        </p:spPr>
      </p:pic>
    </p:spTree>
    <p:extLst>
      <p:ext uri="{BB962C8B-B14F-4D97-AF65-F5344CB8AC3E}">
        <p14:creationId xmlns:p14="http://schemas.microsoft.com/office/powerpoint/2010/main" val="38165131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CFAA30-33C4-41B3-1609-731AD853A2B8}"/>
              </a:ext>
            </a:extLst>
          </p:cNvPr>
          <p:cNvSpPr txBox="1"/>
          <p:nvPr/>
        </p:nvSpPr>
        <p:spPr>
          <a:xfrm>
            <a:off x="390766" y="475073"/>
            <a:ext cx="5768595" cy="369332"/>
          </a:xfrm>
          <a:prstGeom prst="rect">
            <a:avLst/>
          </a:prstGeom>
          <a:noFill/>
        </p:spPr>
        <p:txBody>
          <a:bodyPr wrap="square" rtlCol="0">
            <a:spAutoFit/>
          </a:bodyPr>
          <a:lstStyle/>
          <a:p>
            <a:r>
              <a:rPr lang="fr-FR" b="1" dirty="0">
                <a:solidFill>
                  <a:srgbClr val="92D050"/>
                </a:solidFill>
              </a:rPr>
              <a:t>Aménagement complet des bassins et des extérieures</a:t>
            </a:r>
          </a:p>
        </p:txBody>
      </p:sp>
      <p:pic>
        <p:nvPicPr>
          <p:cNvPr id="6" name="Image 5" descr="Une image contenant ciel, terrain, extérieur, machine agricole&#10;&#10;Description générée automatiquement">
            <a:extLst>
              <a:ext uri="{FF2B5EF4-FFF2-40B4-BE49-F238E27FC236}">
                <a16:creationId xmlns:a16="http://schemas.microsoft.com/office/drawing/2014/main" id="{CF788178-2E9D-E80B-48DF-0D9D0D8E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09" y="976033"/>
            <a:ext cx="2502290" cy="1876718"/>
          </a:xfrm>
          <a:prstGeom prst="rect">
            <a:avLst/>
          </a:prstGeom>
        </p:spPr>
      </p:pic>
      <p:pic>
        <p:nvPicPr>
          <p:cNvPr id="8" name="Image 7" descr="Une image contenant extérieur, vide, pierre&#10;&#10;Description générée automatiquement">
            <a:extLst>
              <a:ext uri="{FF2B5EF4-FFF2-40B4-BE49-F238E27FC236}">
                <a16:creationId xmlns:a16="http://schemas.microsoft.com/office/drawing/2014/main" id="{709E00DB-FD99-57FB-E87D-BDA0C17596CE}"/>
              </a:ext>
            </a:extLst>
          </p:cNvPr>
          <p:cNvPicPr>
            <a:picLocks noChangeAspect="1"/>
          </p:cNvPicPr>
          <p:nvPr/>
        </p:nvPicPr>
        <p:blipFill rotWithShape="1">
          <a:blip r:embed="rId3">
            <a:extLst>
              <a:ext uri="{28A0092B-C50C-407E-A947-70E740481C1C}">
                <a14:useLocalDpi xmlns:a14="http://schemas.microsoft.com/office/drawing/2010/main" val="0"/>
              </a:ext>
            </a:extLst>
          </a:blip>
          <a:srcRect r="19063"/>
          <a:stretch/>
        </p:blipFill>
        <p:spPr>
          <a:xfrm>
            <a:off x="3152523" y="1370739"/>
            <a:ext cx="2025272" cy="1876718"/>
          </a:xfrm>
          <a:prstGeom prst="rect">
            <a:avLst/>
          </a:prstGeom>
        </p:spPr>
      </p:pic>
      <p:pic>
        <p:nvPicPr>
          <p:cNvPr id="14" name="Image 13" descr="Une image contenant herbe, extérieur&#10;&#10;Description générée automatiquement">
            <a:extLst>
              <a:ext uri="{FF2B5EF4-FFF2-40B4-BE49-F238E27FC236}">
                <a16:creationId xmlns:a16="http://schemas.microsoft.com/office/drawing/2014/main" id="{AEE8A0EF-C107-E609-CF2C-3E68A2DA6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649" y="3482942"/>
            <a:ext cx="2043020" cy="2724026"/>
          </a:xfrm>
          <a:prstGeom prst="rect">
            <a:avLst/>
          </a:prstGeom>
        </p:spPr>
      </p:pic>
      <p:pic>
        <p:nvPicPr>
          <p:cNvPr id="18" name="Image 17" descr="Une image contenant table&#10;&#10;Description générée automatiquement">
            <a:extLst>
              <a:ext uri="{FF2B5EF4-FFF2-40B4-BE49-F238E27FC236}">
                <a16:creationId xmlns:a16="http://schemas.microsoft.com/office/drawing/2014/main" id="{23B0DF34-0D7C-7FFF-167C-E19A4EEEA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389" y="855714"/>
            <a:ext cx="2672332" cy="3563109"/>
          </a:xfrm>
          <a:prstGeom prst="rect">
            <a:avLst/>
          </a:prstGeom>
        </p:spPr>
      </p:pic>
      <p:pic>
        <p:nvPicPr>
          <p:cNvPr id="20" name="Image 19" descr="Une image contenant terrain, piscine, bâtiment, extérieur&#10;&#10;Description générée automatiquement">
            <a:extLst>
              <a:ext uri="{FF2B5EF4-FFF2-40B4-BE49-F238E27FC236}">
                <a16:creationId xmlns:a16="http://schemas.microsoft.com/office/drawing/2014/main" id="{2AE3B926-D5EC-4704-9580-409AC2300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3389" y="4512457"/>
            <a:ext cx="2672332" cy="2004249"/>
          </a:xfrm>
          <a:prstGeom prst="rect">
            <a:avLst/>
          </a:prstGeom>
        </p:spPr>
      </p:pic>
      <p:pic>
        <p:nvPicPr>
          <p:cNvPr id="22" name="Image 21">
            <a:extLst>
              <a:ext uri="{FF2B5EF4-FFF2-40B4-BE49-F238E27FC236}">
                <a16:creationId xmlns:a16="http://schemas.microsoft.com/office/drawing/2014/main" id="{382276F0-958F-1D73-62CD-71C8CD190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5369" y="805595"/>
            <a:ext cx="3188991" cy="2391743"/>
          </a:xfrm>
          <a:prstGeom prst="rect">
            <a:avLst/>
          </a:prstGeom>
        </p:spPr>
      </p:pic>
      <p:pic>
        <p:nvPicPr>
          <p:cNvPr id="24" name="Image 23">
            <a:extLst>
              <a:ext uri="{FF2B5EF4-FFF2-40B4-BE49-F238E27FC236}">
                <a16:creationId xmlns:a16="http://schemas.microsoft.com/office/drawing/2014/main" id="{D8C6F07B-6502-CF98-C9A3-9BF155127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2573" y="3247457"/>
            <a:ext cx="2672332" cy="3390350"/>
          </a:xfrm>
          <a:prstGeom prst="rect">
            <a:avLst/>
          </a:prstGeom>
        </p:spPr>
      </p:pic>
      <p:pic>
        <p:nvPicPr>
          <p:cNvPr id="26" name="Image 25" descr="Une image contenant terrain, extérieur, roche, pierre&#10;&#10;Description générée automatiquement">
            <a:extLst>
              <a:ext uri="{FF2B5EF4-FFF2-40B4-BE49-F238E27FC236}">
                <a16:creationId xmlns:a16="http://schemas.microsoft.com/office/drawing/2014/main" id="{CE9898D5-20C1-19A9-DAB9-16DA30366D18}"/>
              </a:ext>
            </a:extLst>
          </p:cNvPr>
          <p:cNvPicPr>
            <a:picLocks noChangeAspect="1"/>
          </p:cNvPicPr>
          <p:nvPr/>
        </p:nvPicPr>
        <p:blipFill rotWithShape="1">
          <a:blip r:embed="rId9">
            <a:extLst>
              <a:ext uri="{28A0092B-C50C-407E-A947-70E740481C1C}">
                <a14:useLocalDpi xmlns:a14="http://schemas.microsoft.com/office/drawing/2010/main" val="0"/>
              </a:ext>
            </a:extLst>
          </a:blip>
          <a:srcRect b="35723"/>
          <a:stretch/>
        </p:blipFill>
        <p:spPr>
          <a:xfrm>
            <a:off x="586650" y="2943617"/>
            <a:ext cx="2189807" cy="1876718"/>
          </a:xfrm>
          <a:prstGeom prst="rect">
            <a:avLst/>
          </a:prstGeom>
        </p:spPr>
      </p:pic>
      <p:pic>
        <p:nvPicPr>
          <p:cNvPr id="3" name="Image 2" descr="Une image contenant terrain, extérieur&#10;&#10;Description générée automatiquement">
            <a:extLst>
              <a:ext uri="{FF2B5EF4-FFF2-40B4-BE49-F238E27FC236}">
                <a16:creationId xmlns:a16="http://schemas.microsoft.com/office/drawing/2014/main" id="{50D00F42-7EB9-4CE8-B3A4-A556A2DA0C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317" y="4811004"/>
            <a:ext cx="2672332" cy="2004249"/>
          </a:xfrm>
          <a:prstGeom prst="rect">
            <a:avLst/>
          </a:prstGeom>
        </p:spPr>
      </p:pic>
      <p:pic>
        <p:nvPicPr>
          <p:cNvPr id="2" name="Image 1">
            <a:extLst>
              <a:ext uri="{FF2B5EF4-FFF2-40B4-BE49-F238E27FC236}">
                <a16:creationId xmlns:a16="http://schemas.microsoft.com/office/drawing/2014/main" id="{9F240BF0-7CF3-CED3-1DB6-7FC7D1B7B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1320" y="26015"/>
            <a:ext cx="1247169" cy="633724"/>
          </a:xfrm>
          <a:prstGeom prst="rect">
            <a:avLst/>
          </a:prstGeom>
          <a:solidFill>
            <a:srgbClr val="91C63D"/>
          </a:solidFill>
        </p:spPr>
      </p:pic>
    </p:spTree>
    <p:extLst>
      <p:ext uri="{BB962C8B-B14F-4D97-AF65-F5344CB8AC3E}">
        <p14:creationId xmlns:p14="http://schemas.microsoft.com/office/powerpoint/2010/main" val="219291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554</Words>
  <Application>Microsoft Office PowerPoint</Application>
  <PresentationFormat>Grand écran</PresentationFormat>
  <Paragraphs>71</Paragraphs>
  <Slides>15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Baguet Script</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Nous contacter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Mehdi KARAOUI</dc:creator>
  <cp:lastModifiedBy>Mehdi KARAOUI</cp:lastModifiedBy>
  <cp:revision>10</cp:revision>
  <dcterms:created xsi:type="dcterms:W3CDTF">2023-03-02T19:41:29Z</dcterms:created>
  <dcterms:modified xsi:type="dcterms:W3CDTF">2023-09-27T21:05:12Z</dcterms:modified>
</cp:coreProperties>
</file>